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4"/>
  </p:notesMasterIdLst>
  <p:sldIdLst>
    <p:sldId id="263" r:id="rId2"/>
    <p:sldId id="538" r:id="rId3"/>
    <p:sldId id="584" r:id="rId4"/>
    <p:sldId id="542" r:id="rId5"/>
    <p:sldId id="433" r:id="rId6"/>
    <p:sldId id="551" r:id="rId7"/>
    <p:sldId id="553" r:id="rId8"/>
    <p:sldId id="585" r:id="rId9"/>
    <p:sldId id="557" r:id="rId10"/>
    <p:sldId id="558" r:id="rId11"/>
    <p:sldId id="559" r:id="rId12"/>
    <p:sldId id="561" r:id="rId13"/>
    <p:sldId id="562" r:id="rId14"/>
    <p:sldId id="566" r:id="rId15"/>
    <p:sldId id="563" r:id="rId16"/>
    <p:sldId id="592" r:id="rId17"/>
    <p:sldId id="591" r:id="rId18"/>
    <p:sldId id="586" r:id="rId19"/>
    <p:sldId id="589" r:id="rId20"/>
    <p:sldId id="588" r:id="rId21"/>
    <p:sldId id="568" r:id="rId22"/>
    <p:sldId id="598" r:id="rId23"/>
    <p:sldId id="567" r:id="rId24"/>
    <p:sldId id="569" r:id="rId25"/>
    <p:sldId id="570" r:id="rId26"/>
    <p:sldId id="571" r:id="rId27"/>
    <p:sldId id="572" r:id="rId28"/>
    <p:sldId id="574" r:id="rId29"/>
    <p:sldId id="575" r:id="rId30"/>
    <p:sldId id="596" r:id="rId31"/>
    <p:sldId id="577" r:id="rId32"/>
    <p:sldId id="597" r:id="rId33"/>
    <p:sldId id="578" r:id="rId34"/>
    <p:sldId id="579" r:id="rId35"/>
    <p:sldId id="580" r:id="rId36"/>
    <p:sldId id="581" r:id="rId37"/>
    <p:sldId id="594" r:id="rId38"/>
    <p:sldId id="601" r:id="rId39"/>
    <p:sldId id="602" r:id="rId40"/>
    <p:sldId id="603" r:id="rId41"/>
    <p:sldId id="595" r:id="rId42"/>
    <p:sldId id="604" r:id="rId43"/>
  </p:sldIdLst>
  <p:sldSz cx="12192000" cy="6858000"/>
  <p:notesSz cx="6797675" cy="987425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F90D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392" autoAdjust="0"/>
    <p:restoredTop sz="90909" autoAdjust="0"/>
  </p:normalViewPr>
  <p:slideViewPr>
    <p:cSldViewPr snapToGrid="0" showGuides="1">
      <p:cViewPr varScale="1">
        <p:scale>
          <a:sx n="167" d="100"/>
          <a:sy n="167" d="100"/>
        </p:scale>
        <p:origin x="832" y="176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B0C4F4-A186-4C13-8E85-1B7149B65718}" type="datetimeFigureOut">
              <a:rPr lang="en-US" smtClean="0"/>
              <a:t>11/5/18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38150" y="1235075"/>
            <a:ext cx="5921375" cy="33321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450" y="4751388"/>
            <a:ext cx="5438775" cy="38893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378950"/>
            <a:ext cx="2946400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49688" y="9378950"/>
            <a:ext cx="2946400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5C51F3-D1E6-4E74-8EC3-F09FA4F683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1598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5C51F3-D1E6-4E74-8EC3-F09FA4F6832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8082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6F93F9-6E01-423B-ABB3-8FB3B065194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92636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6F93F9-6E01-423B-ABB3-8FB3B065194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6480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as well multi-agent, competitive, collaborative, mix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6F93F9-6E01-423B-ABB3-8FB3B065194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962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6F93F9-6E01-423B-ABB3-8FB3B065194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0790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6F93F9-6E01-423B-ABB3-8FB3B065194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7246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6F93F9-6E01-423B-ABB3-8FB3B065194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3071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6F93F9-6E01-423B-ABB3-8FB3B065194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5483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Konza</a:t>
            </a: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Technology</a:t>
            </a: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City, Kenya (Smart City, …)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https://</a:t>
            </a:r>
            <a:r>
              <a:rPr lang="fr-FR" dirty="0" err="1"/>
              <a:t>www.mpesa.in</a:t>
            </a:r>
            <a:r>
              <a:rPr lang="fr-FR" dirty="0"/>
              <a:t>/portal/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https://</a:t>
            </a:r>
            <a:r>
              <a:rPr lang="fr-FR" dirty="0" err="1"/>
              <a:t>twiga.ke</a:t>
            </a:r>
            <a:r>
              <a:rPr lang="fr-FR" dirty="0"/>
              <a:t>/</a:t>
            </a:r>
            <a:r>
              <a:rPr lang="fr-FR" dirty="0" err="1"/>
              <a:t>twiga</a:t>
            </a:r>
            <a:r>
              <a:rPr lang="fr-FR" dirty="0"/>
              <a:t>-story/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https://</a:t>
            </a:r>
            <a:r>
              <a:rPr lang="fr-FR" dirty="0" err="1"/>
              <a:t>www.sophiagenetics.com</a:t>
            </a:r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https://</a:t>
            </a:r>
            <a:r>
              <a:rPr lang="fr-FR" dirty="0" err="1"/>
              <a:t>about.aerobotics.io</a:t>
            </a:r>
            <a:r>
              <a:rPr lang="fr-FR" dirty="0"/>
              <a:t>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http://</a:t>
            </a:r>
            <a:r>
              <a:rPr lang="fr-FR" dirty="0" err="1"/>
              <a:t>frequentz.com</a:t>
            </a:r>
            <a:r>
              <a:rPr lang="fr-FR" dirty="0"/>
              <a:t>/4319/traceability-brings-more-profits-and-more-stability-to-coffee-growers/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http://</a:t>
            </a:r>
            <a:r>
              <a:rPr lang="fr-FR" dirty="0" err="1"/>
              <a:t>www.flyzipline.com</a:t>
            </a:r>
            <a:r>
              <a:rPr lang="fr-FR" dirty="0"/>
              <a:t>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6F93F9-6E01-423B-ABB3-8FB3B065194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15202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6F93F9-6E01-423B-ABB3-8FB3B065194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18518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6F93F9-6E01-423B-ABB3-8FB3B065194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2408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6F93F9-6E01-423B-ABB3-8FB3B065194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5427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6F93F9-6E01-423B-ABB3-8FB3B065194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61869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6F93F9-6E01-423B-ABB3-8FB3B065194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15526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6F93F9-6E01-423B-ABB3-8FB3B065194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139103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Ex: </a:t>
            </a:r>
            <a:r>
              <a:rPr lang="fr-FR" dirty="0" err="1"/>
              <a:t>soil</a:t>
            </a:r>
            <a:r>
              <a:rPr lang="fr-FR" dirty="0"/>
              <a:t> </a:t>
            </a:r>
            <a:r>
              <a:rPr lang="fr-FR" dirty="0" err="1"/>
              <a:t>moisture</a:t>
            </a:r>
            <a:r>
              <a:rPr lang="fr-FR" dirty="0"/>
              <a:t> (</a:t>
            </a:r>
            <a:r>
              <a:rPr lang="fr-FR" dirty="0" err="1"/>
              <a:t>target</a:t>
            </a:r>
            <a:r>
              <a:rPr lang="fr-FR" dirty="0"/>
              <a:t>) </a:t>
            </a:r>
            <a:r>
              <a:rPr lang="fr-FR" dirty="0" err="1"/>
              <a:t>given</a:t>
            </a:r>
            <a:r>
              <a:rPr lang="fr-FR" dirty="0"/>
              <a:t> </a:t>
            </a:r>
            <a:r>
              <a:rPr lang="fr-FR" dirty="0" err="1"/>
              <a:t>temperature</a:t>
            </a:r>
            <a:r>
              <a:rPr lang="fr-FR" dirty="0"/>
              <a:t>, distance </a:t>
            </a:r>
            <a:r>
              <a:rPr lang="fr-FR" dirty="0" err="1"/>
              <a:t>from</a:t>
            </a:r>
            <a:r>
              <a:rPr lang="fr-FR" dirty="0"/>
              <a:t> river, ... (</a:t>
            </a:r>
            <a:r>
              <a:rPr lang="fr-FR" dirty="0" err="1"/>
              <a:t>features</a:t>
            </a:r>
            <a:r>
              <a:rPr lang="fr-FR" dirty="0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6F93F9-6E01-423B-ABB3-8FB3B065194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33482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6F93F9-6E01-423B-ABB3-8FB3B065194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90845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6F93F9-6E01-423B-ABB3-8FB3B065194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99789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6F93F9-6E01-423B-ABB3-8FB3B065194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35981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6F93F9-6E01-423B-ABB3-8FB3B065194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60089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6F93F9-6E01-423B-ABB3-8FB3B065194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921298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6F93F9-6E01-423B-ABB3-8FB3B065194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0875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6F93F9-6E01-423B-ABB3-8FB3B065194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95466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named the activation function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6F93F9-6E01-423B-ABB3-8FB3B065194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33475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Action potential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6F93F9-6E01-423B-ABB3-8FB3B065194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15253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6F93F9-6E01-423B-ABB3-8FB3B065194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39301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6F93F9-6E01-423B-ABB3-8FB3B0651941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7646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6F93F9-6E01-423B-ABB3-8FB3B0651941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08356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6F93F9-6E01-423B-ABB3-8FB3B0651941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91422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6F93F9-6E01-423B-ABB3-8FB3B0651941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44799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6F93F9-6E01-423B-ABB3-8FB3B0651941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48491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6F93F9-6E01-423B-ABB3-8FB3B0651941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91353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 modelling clay image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6F93F9-6E01-423B-ABB3-8FB3B0651941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6965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6F93F9-6E01-423B-ABB3-8FB3B065194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06519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 modelling clay image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6F93F9-6E01-423B-ABB3-8FB3B0651941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67717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be discussed in further session</a:t>
            </a:r>
          </a:p>
          <a:p>
            <a:r>
              <a:rPr lang="en-US" dirty="0"/>
              <a:t>We started with 2 parameters. State-of-the-art is hundreds of millions of parameters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6F93F9-6E01-423B-ABB3-8FB3B0651941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84281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6F93F9-6E01-423B-ABB3-8FB3B0651941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5555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6F93F9-6E01-423B-ABB3-8FB3B065194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6349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6F93F9-6E01-423B-ABB3-8FB3B065194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9773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6F93F9-6E01-423B-ABB3-8FB3B065194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2182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6F93F9-6E01-423B-ABB3-8FB3B065194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8092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6F93F9-6E01-423B-ABB3-8FB3B065194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0043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052009"/>
            <a:ext cx="9144000" cy="744537"/>
          </a:xfrm>
        </p:spPr>
        <p:txBody>
          <a:bodyPr anchor="t">
            <a:normAutofit/>
          </a:bodyPr>
          <a:lstStyle>
            <a:lvl1pPr algn="ctr"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2971800"/>
            <a:ext cx="9144000" cy="267462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bg2">
                    <a:lumMod val="25000"/>
                  </a:schemeClr>
                </a:solidFill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38200" y="6356355"/>
            <a:ext cx="248412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9E8EB-0DDF-4D7C-A745-6B028D7CD0B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61033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38200" y="6356355"/>
            <a:ext cx="248412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9E8EB-0DDF-4D7C-A745-6B028D7CD0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9833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2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3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38200" y="6356355"/>
            <a:ext cx="248412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9E8EB-0DDF-4D7C-A745-6B028D7CD0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4552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181105"/>
            <a:ext cx="5036820" cy="80772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38200" y="6356355"/>
            <a:ext cx="248412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9E8EB-0DDF-4D7C-A745-6B028D7CD0B1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838200" y="2155824"/>
            <a:ext cx="5036820" cy="3917315"/>
          </a:xfrm>
        </p:spPr>
        <p:txBody>
          <a:bodyPr>
            <a:normAutofit/>
          </a:bodyPr>
          <a:lstStyle>
            <a:lvl1pPr marL="0" indent="0" algn="l" rtl="0">
              <a:buFontTx/>
              <a:buNone/>
              <a:defRPr sz="1800" baseline="0"/>
            </a:lvl1pPr>
            <a:lvl2pPr marL="457177" indent="0" algn="l" rtl="0">
              <a:buFontTx/>
              <a:buNone/>
              <a:defRPr sz="2400"/>
            </a:lvl2pPr>
            <a:lvl3pPr marL="914353" indent="0" algn="l" rtl="0">
              <a:buFontTx/>
              <a:buNone/>
              <a:defRPr sz="2400"/>
            </a:lvl3pPr>
            <a:lvl4pPr marL="1371531" indent="0" algn="l" rtl="0">
              <a:buFontTx/>
              <a:buNone/>
              <a:defRPr sz="2400"/>
            </a:lvl4pPr>
            <a:lvl5pPr marL="1828709" indent="0" algn="l" rtl="0">
              <a:buFontTx/>
              <a:buNone/>
              <a:defRPr sz="24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hart Placeholder 11"/>
          <p:cNvSpPr>
            <a:spLocks noGrp="1"/>
          </p:cNvSpPr>
          <p:nvPr>
            <p:ph type="chart" sz="quarter" idx="15" hasCustomPrompt="1"/>
          </p:nvPr>
        </p:nvSpPr>
        <p:spPr>
          <a:xfrm>
            <a:off x="6327140" y="1181105"/>
            <a:ext cx="5034280" cy="4892034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Chart</a:t>
            </a:r>
          </a:p>
        </p:txBody>
      </p:sp>
    </p:spTree>
    <p:extLst>
      <p:ext uri="{BB962C8B-B14F-4D97-AF65-F5344CB8AC3E}">
        <p14:creationId xmlns:p14="http://schemas.microsoft.com/office/powerpoint/2010/main" val="170737214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603382"/>
            <a:ext cx="10515600" cy="2852737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9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38200" y="6356355"/>
            <a:ext cx="248412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9E8EB-0DDF-4D7C-A745-6B028D7CD0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0045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056799"/>
            <a:ext cx="10515600" cy="61960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988825"/>
            <a:ext cx="5181600" cy="418813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988825"/>
            <a:ext cx="5181600" cy="41881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38200" y="6356355"/>
            <a:ext cx="248412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9E8EB-0DDF-4D7C-A745-6B028D7CD0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1426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7" y="1080131"/>
            <a:ext cx="10645143" cy="60103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3640" y="1889125"/>
            <a:ext cx="5221291" cy="430053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838200" y="6356355"/>
            <a:ext cx="248412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9E8EB-0DDF-4D7C-A745-6B028D7CD0B1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838200" y="1889125"/>
            <a:ext cx="5082540" cy="4300538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97154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37265"/>
            <a:ext cx="8884920" cy="80772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838200" y="6356355"/>
            <a:ext cx="248412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0" y="6364615"/>
            <a:ext cx="711200" cy="365125"/>
          </a:xfrm>
        </p:spPr>
        <p:txBody>
          <a:bodyPr/>
          <a:lstStyle/>
          <a:p>
            <a:fld id="{05F9E8EB-0DDF-4D7C-A745-6B028D7CD0B1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838200" y="2155824"/>
            <a:ext cx="8884920" cy="3917315"/>
          </a:xfrm>
        </p:spPr>
        <p:txBody>
          <a:bodyPr>
            <a:normAutofit/>
          </a:bodyPr>
          <a:lstStyle>
            <a:lvl1pPr marL="0" indent="0" algn="l" rtl="0">
              <a:buFontTx/>
              <a:buNone/>
              <a:defRPr sz="1800" baseline="0"/>
            </a:lvl1pPr>
            <a:lvl2pPr marL="457177" indent="0" algn="l" rtl="0">
              <a:buFontTx/>
              <a:buNone/>
              <a:defRPr sz="2400"/>
            </a:lvl2pPr>
            <a:lvl3pPr marL="914353" indent="0" algn="l" rtl="0">
              <a:buFontTx/>
              <a:buNone/>
              <a:defRPr sz="2400"/>
            </a:lvl3pPr>
            <a:lvl4pPr marL="1371531" indent="0" algn="l" rtl="0">
              <a:buFontTx/>
              <a:buNone/>
              <a:defRPr sz="2400"/>
            </a:lvl4pPr>
            <a:lvl5pPr marL="1828709" indent="0" algn="l" rtl="0">
              <a:buFontTx/>
              <a:buNone/>
              <a:defRPr sz="24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038820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38200" y="6356355"/>
            <a:ext cx="248412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9E8EB-0DDF-4D7C-A745-6B028D7CD0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8025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1135380"/>
            <a:ext cx="3932237" cy="922019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2057398"/>
            <a:ext cx="6172200" cy="380365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38200" y="6356355"/>
            <a:ext cx="248412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9E8EB-0DDF-4D7C-A745-6B028D7CD0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0512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545080"/>
            <a:ext cx="3932237" cy="94488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1276991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38200" y="6356355"/>
            <a:ext cx="248412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9E8EB-0DDF-4D7C-A745-6B028D7CD0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3788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1181105"/>
            <a:ext cx="10515600" cy="8077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2167024"/>
            <a:ext cx="10515600" cy="35052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6356355"/>
            <a:ext cx="711200" cy="365125"/>
          </a:xfrm>
          <a:prstGeom prst="rect">
            <a:avLst/>
          </a:prstGeom>
          <a:solidFill>
            <a:srgbClr val="0F90D0"/>
          </a:solidFill>
        </p:spPr>
        <p:txBody>
          <a:bodyPr vert="horz" lIns="91440" tIns="45720" rIns="91440" bIns="45720" rtlCol="0" anchor="ctr"/>
          <a:lstStyle>
            <a:lvl1pPr algn="ctr">
              <a:defRPr sz="1600" b="1">
                <a:solidFill>
                  <a:schemeClr val="bg1"/>
                </a:solidFill>
              </a:defRPr>
            </a:lvl1pPr>
          </a:lstStyle>
          <a:p>
            <a:fld id="{05F9E8EB-0DDF-4D7C-A745-6B028D7CD0B1}" type="slidenum">
              <a:rPr lang="en-US" smtClean="0"/>
              <a:pPr/>
              <a:t>‹#›</a:t>
            </a:fld>
            <a:r>
              <a:rPr lang="en-US" dirty="0"/>
              <a:t> 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61" t="25742" r="17179" b="24752"/>
          <a:stretch/>
        </p:blipFill>
        <p:spPr>
          <a:xfrm>
            <a:off x="348881" y="163222"/>
            <a:ext cx="724638" cy="7876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7426" y="5960518"/>
            <a:ext cx="1863780" cy="698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016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354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589" indent="-228589" algn="l" defTabSz="91435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2">
              <a:lumMod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76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2">
              <a:lumMod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294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2">
              <a:lumMod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120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2">
              <a:lumMod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298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2">
              <a:lumMod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474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736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tinyurl.com/y7js7scm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c/dsg-hackathon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bostondynamics.com/atlas" TargetMode="External"/><Relationship Id="rId5" Type="http://schemas.openxmlformats.org/officeDocument/2006/relationships/hyperlink" Target="https://tinyurl.com/y7v433fs" TargetMode="Externa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physicsml.github.io/pages/papers.html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magenta.tensorflow.org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sv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arxiv.org/pdf/1101.0891.pdf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en.wikipedia.org/wiki/Neuron#/media/File:Blausen_0657_MultipolarNeuron.png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erebral_cortex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playground.tensorflow.org/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hyperlink" Target="https://goo.gl/d5wwH3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oo.gl/ngcvpV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oo.gl/6BJ83E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oo.gl/6BJ83E" TargetMode="Externa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sv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www.image-net.org/" TargetMode="External"/><Relationship Id="rId4" Type="http://schemas.openxmlformats.org/officeDocument/2006/relationships/hyperlink" Target="https://arxiv.org/pdf/1802.07228.pdf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pjreddie.com/darknet/yolo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318933" y="2399218"/>
            <a:ext cx="868680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hangingPunct="0"/>
            <a:r>
              <a:rPr lang="en-US" sz="3200" b="1" dirty="0">
                <a:solidFill>
                  <a:schemeClr val="accent1"/>
                </a:solidFill>
                <a:latin typeface="Cambria" panose="02040503050406030204" pitchFamily="18" charset="0"/>
              </a:rPr>
              <a:t>ITU - EACO </a:t>
            </a:r>
          </a:p>
          <a:p>
            <a:pPr hangingPunct="0"/>
            <a:r>
              <a:rPr lang="en-US" sz="3200" b="1" dirty="0">
                <a:solidFill>
                  <a:schemeClr val="accent1"/>
                </a:solidFill>
                <a:latin typeface="Cambria" panose="02040503050406030204" pitchFamily="18" charset="0"/>
              </a:rPr>
              <a:t>WORKSHOP ON EMERGING TECHNOLOGIES</a:t>
            </a:r>
            <a:endParaRPr lang="en-US" sz="3200" dirty="0">
              <a:solidFill>
                <a:schemeClr val="accent1"/>
              </a:solidFill>
            </a:endParaRPr>
          </a:p>
          <a:p>
            <a:endParaRPr lang="en-US" sz="3200" b="1" dirty="0">
              <a:solidFill>
                <a:schemeClr val="accent1"/>
              </a:solidFill>
              <a:latin typeface="Cambria" panose="02040503050406030204" pitchFamily="18" charset="0"/>
            </a:endParaRPr>
          </a:p>
          <a:p>
            <a:r>
              <a:rPr lang="en-US" sz="3200" b="1" dirty="0">
                <a:solidFill>
                  <a:schemeClr val="accent1"/>
                </a:solidFill>
                <a:latin typeface="Cambria" panose="02040503050406030204" pitchFamily="18" charset="0"/>
              </a:rPr>
              <a:t>SESSION 5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accent1"/>
                </a:solidFill>
                <a:latin typeface="Cambria" panose="02040503050406030204" pitchFamily="18" charset="0"/>
              </a:rPr>
              <a:t>APPLICATIONS OF AI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accent1"/>
                </a:solidFill>
                <a:latin typeface="Cambria" panose="02040503050406030204" pitchFamily="18" charset="0"/>
              </a:rPr>
              <a:t>WHAT IS MACHINE LEARNING</a:t>
            </a:r>
            <a:endParaRPr lang="en-US" sz="3200" dirty="0">
              <a:solidFill>
                <a:schemeClr val="accent1"/>
              </a:solidFill>
              <a:latin typeface="Cambria" panose="020405030504060302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528" y="2827866"/>
            <a:ext cx="3284540" cy="218969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C7B93B6-DCBA-154A-BCA6-7EDD3B3A79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1680" y="138206"/>
            <a:ext cx="2132520" cy="91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2225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271768" y="1115051"/>
            <a:ext cx="91963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chemeClr val="accent1"/>
                </a:solidFill>
                <a:latin typeface="Cambria" panose="02040503050406030204" pitchFamily="18" charset="0"/>
              </a:rPr>
              <a:t>SMART FARMING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D0260EC-A37A-7740-9796-33553F873E40}"/>
              </a:ext>
            </a:extLst>
          </p:cNvPr>
          <p:cNvSpPr/>
          <p:nvPr/>
        </p:nvSpPr>
        <p:spPr>
          <a:xfrm>
            <a:off x="1402080" y="5636452"/>
            <a:ext cx="30010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hlinkClick r:id="rId3"/>
              </a:rPr>
              <a:t>https://</a:t>
            </a:r>
            <a:r>
              <a:rPr lang="fr-FR" dirty="0" err="1">
                <a:hlinkClick r:id="rId3"/>
              </a:rPr>
              <a:t>tinyurl.com</a:t>
            </a:r>
            <a:r>
              <a:rPr lang="fr-FR" dirty="0">
                <a:hlinkClick r:id="rId3"/>
              </a:rPr>
              <a:t>/y7js7scm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EC924F-4BD8-3845-A6D3-C9D7A012A8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1768" y="2017268"/>
            <a:ext cx="9326880" cy="2749246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DEDFC8C-EFF8-9A4A-92C3-8FF7935D14BE}"/>
              </a:ext>
            </a:extLst>
          </p:cNvPr>
          <p:cNvCxnSpPr>
            <a:cxnSpLocks/>
          </p:cNvCxnSpPr>
          <p:nvPr/>
        </p:nvCxnSpPr>
        <p:spPr>
          <a:xfrm>
            <a:off x="1378101" y="1753299"/>
            <a:ext cx="900795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5902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271768" y="1115051"/>
            <a:ext cx="91963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chemeClr val="accent1"/>
                </a:solidFill>
                <a:latin typeface="Cambria" panose="02040503050406030204" pitchFamily="18" charset="0"/>
              </a:rPr>
              <a:t>AIR QUALITY PREDICTION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D0260EC-A37A-7740-9796-33553F873E40}"/>
              </a:ext>
            </a:extLst>
          </p:cNvPr>
          <p:cNvSpPr/>
          <p:nvPr/>
        </p:nvSpPr>
        <p:spPr>
          <a:xfrm>
            <a:off x="1402080" y="5636452"/>
            <a:ext cx="41522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hlinkClick r:id="rId3"/>
              </a:rPr>
              <a:t>https://</a:t>
            </a:r>
            <a:r>
              <a:rPr lang="fr-FR" dirty="0" err="1">
                <a:hlinkClick r:id="rId3"/>
              </a:rPr>
              <a:t>www.kaggle.com</a:t>
            </a:r>
            <a:r>
              <a:rPr lang="fr-FR" dirty="0">
                <a:hlinkClick r:id="rId3"/>
              </a:rPr>
              <a:t>/c/</a:t>
            </a:r>
            <a:r>
              <a:rPr lang="fr-FR" dirty="0" err="1">
                <a:hlinkClick r:id="rId3"/>
              </a:rPr>
              <a:t>dsg-hackathon</a:t>
            </a:r>
            <a:endParaRPr lang="fr-FR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9340A44-94E0-6E4A-9AF4-E02BB8215B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1768" y="2025755"/>
            <a:ext cx="10624457" cy="2732912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E70183F-92F6-9A45-A54D-09ED31042B2A}"/>
              </a:ext>
            </a:extLst>
          </p:cNvPr>
          <p:cNvCxnSpPr>
            <a:cxnSpLocks/>
          </p:cNvCxnSpPr>
          <p:nvPr/>
        </p:nvCxnSpPr>
        <p:spPr>
          <a:xfrm>
            <a:off x="1378101" y="1753299"/>
            <a:ext cx="1046337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4022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271768" y="1115051"/>
            <a:ext cx="91963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chemeClr val="accent1"/>
                </a:solidFill>
                <a:latin typeface="Cambria" panose="02040503050406030204" pitchFamily="18" charset="0"/>
              </a:rPr>
              <a:t>ROBOTICS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82BFD6-655C-714A-9DF6-9614BEA5B7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1768" y="1915885"/>
            <a:ext cx="3226560" cy="36358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ED9DDF3-2A21-4646-89A5-D4CFB3C67F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5204" y="1969226"/>
            <a:ext cx="2402705" cy="357185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0C31390-D44E-8745-A297-31FBA7A49FCF}"/>
              </a:ext>
            </a:extLst>
          </p:cNvPr>
          <p:cNvSpPr/>
          <p:nvPr/>
        </p:nvSpPr>
        <p:spPr>
          <a:xfrm>
            <a:off x="1317822" y="5672408"/>
            <a:ext cx="281506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400" dirty="0">
                <a:solidFill>
                  <a:srgbClr val="000000"/>
                </a:solidFill>
                <a:latin typeface="Verdana" panose="020B0604030504040204" pitchFamily="34" charset="0"/>
                <a:hlinkClick r:id="rId5"/>
              </a:rPr>
              <a:t>https://</a:t>
            </a:r>
            <a:r>
              <a:rPr lang="fr-FR" sz="1400" dirty="0" err="1">
                <a:solidFill>
                  <a:srgbClr val="000000"/>
                </a:solidFill>
                <a:latin typeface="Verdana" panose="020B0604030504040204" pitchFamily="34" charset="0"/>
                <a:hlinkClick r:id="rId5"/>
              </a:rPr>
              <a:t>tinyurl.com</a:t>
            </a:r>
            <a:r>
              <a:rPr lang="fr-FR" sz="1400" dirty="0">
                <a:solidFill>
                  <a:srgbClr val="000000"/>
                </a:solidFill>
                <a:latin typeface="Verdana" panose="020B0604030504040204" pitchFamily="34" charset="0"/>
                <a:hlinkClick r:id="rId5"/>
              </a:rPr>
              <a:t>/y7v433fs</a:t>
            </a:r>
            <a:endParaRPr lang="fr-FR" sz="1400" dirty="0"/>
          </a:p>
        </p:txBody>
      </p:sp>
      <p:sp>
        <p:nvSpPr>
          <p:cNvPr id="7" name="Rectangle 6">
            <a:hlinkClick r:id="rId6"/>
            <a:extLst>
              <a:ext uri="{FF2B5EF4-FFF2-40B4-BE49-F238E27FC236}">
                <a16:creationId xmlns:a16="http://schemas.microsoft.com/office/drawing/2014/main" id="{B3C16FB0-0CBF-BC47-A6B4-D2ED86F75935}"/>
              </a:ext>
            </a:extLst>
          </p:cNvPr>
          <p:cNvSpPr/>
          <p:nvPr/>
        </p:nvSpPr>
        <p:spPr>
          <a:xfrm>
            <a:off x="6318307" y="5621621"/>
            <a:ext cx="39640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hlinkClick r:id="rId6"/>
              </a:rPr>
              <a:t>https://</a:t>
            </a:r>
            <a:r>
              <a:rPr lang="fr-FR" dirty="0" err="1">
                <a:hlinkClick r:id="rId6"/>
              </a:rPr>
              <a:t>www.bostondynamics.com</a:t>
            </a:r>
            <a:r>
              <a:rPr lang="fr-FR" dirty="0">
                <a:hlinkClick r:id="rId6"/>
              </a:rPr>
              <a:t>/atlas</a:t>
            </a:r>
            <a:endParaRPr lang="fr-F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724368-C62A-7B4D-B6D1-DB7D756B5B1C}"/>
              </a:ext>
            </a:extLst>
          </p:cNvPr>
          <p:cNvSpPr txBox="1"/>
          <p:nvPr/>
        </p:nvSpPr>
        <p:spPr>
          <a:xfrm>
            <a:off x="10888980" y="3649980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…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F4DE929-DD64-8E49-8C9E-6D30DFE969E4}"/>
              </a:ext>
            </a:extLst>
          </p:cNvPr>
          <p:cNvCxnSpPr>
            <a:cxnSpLocks/>
          </p:cNvCxnSpPr>
          <p:nvPr/>
        </p:nvCxnSpPr>
        <p:spPr>
          <a:xfrm>
            <a:off x="1378101" y="1753299"/>
            <a:ext cx="9632799" cy="9400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9528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271768" y="1115051"/>
            <a:ext cx="91963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chemeClr val="accent1"/>
                </a:solidFill>
                <a:latin typeface="Cambria" panose="02040503050406030204" pitchFamily="18" charset="0"/>
              </a:rPr>
              <a:t>PHYSICS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DB67D06-7A97-284D-9B69-190EE27E14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6048" y="1890763"/>
            <a:ext cx="9875521" cy="317734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5D3D42E-E11C-F641-BE92-65EAFBACB755}"/>
              </a:ext>
            </a:extLst>
          </p:cNvPr>
          <p:cNvSpPr/>
          <p:nvPr/>
        </p:nvSpPr>
        <p:spPr>
          <a:xfrm>
            <a:off x="1271768" y="5369225"/>
            <a:ext cx="46905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hlinkClick r:id="rId4"/>
              </a:rPr>
              <a:t>https://</a:t>
            </a:r>
            <a:r>
              <a:rPr lang="fr-FR" dirty="0" err="1">
                <a:hlinkClick r:id="rId4"/>
              </a:rPr>
              <a:t>physicsml.github.io</a:t>
            </a:r>
            <a:r>
              <a:rPr lang="fr-FR" dirty="0">
                <a:hlinkClick r:id="rId4"/>
              </a:rPr>
              <a:t>/pages/</a:t>
            </a:r>
            <a:r>
              <a:rPr lang="fr-FR" dirty="0" err="1">
                <a:hlinkClick r:id="rId4"/>
              </a:rPr>
              <a:t>papers.html</a:t>
            </a:r>
            <a:endParaRPr lang="fr-FR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892DA11-945E-BA42-9843-596FC9D67844}"/>
              </a:ext>
            </a:extLst>
          </p:cNvPr>
          <p:cNvCxnSpPr>
            <a:cxnSpLocks/>
          </p:cNvCxnSpPr>
          <p:nvPr/>
        </p:nvCxnSpPr>
        <p:spPr>
          <a:xfrm>
            <a:off x="1378101" y="1753299"/>
            <a:ext cx="877935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1200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271768" y="1115051"/>
            <a:ext cx="91963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chemeClr val="accent1"/>
                </a:solidFill>
                <a:latin typeface="Cambria" panose="02040503050406030204" pitchFamily="18" charset="0"/>
              </a:rPr>
              <a:t>MUSIC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5D3D42E-E11C-F641-BE92-65EAFBACB755}"/>
              </a:ext>
            </a:extLst>
          </p:cNvPr>
          <p:cNvSpPr/>
          <p:nvPr/>
        </p:nvSpPr>
        <p:spPr>
          <a:xfrm>
            <a:off x="1271768" y="5369225"/>
            <a:ext cx="32438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hlinkClick r:id="rId3"/>
              </a:rPr>
              <a:t>https://</a:t>
            </a:r>
            <a:r>
              <a:rPr lang="fr-FR" dirty="0" err="1">
                <a:hlinkClick r:id="rId3"/>
              </a:rPr>
              <a:t>magenta.tensorflow.org</a:t>
            </a:r>
            <a:r>
              <a:rPr lang="fr-FR" dirty="0">
                <a:hlinkClick r:id="rId3"/>
              </a:rPr>
              <a:t>/</a:t>
            </a:r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437074-A608-664D-ADCE-C1F865817E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1943430"/>
            <a:ext cx="5782490" cy="289124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1B80EC8-F9AD-1341-B60A-191254CA435C}"/>
              </a:ext>
            </a:extLst>
          </p:cNvPr>
          <p:cNvCxnSpPr>
            <a:cxnSpLocks/>
          </p:cNvCxnSpPr>
          <p:nvPr/>
        </p:nvCxnSpPr>
        <p:spPr>
          <a:xfrm>
            <a:off x="1378101" y="1753299"/>
            <a:ext cx="577598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6350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271768" y="1115051"/>
            <a:ext cx="91963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chemeClr val="accent1"/>
                </a:solidFill>
                <a:latin typeface="Cambria" panose="02040503050406030204" pitchFamily="18" charset="0"/>
              </a:rPr>
              <a:t>AN ENDLESS LIST …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6F8010-8014-4347-83CB-7A1060DF2BD5}"/>
              </a:ext>
            </a:extLst>
          </p:cNvPr>
          <p:cNvSpPr txBox="1"/>
          <p:nvPr/>
        </p:nvSpPr>
        <p:spPr>
          <a:xfrm>
            <a:off x="1275701" y="2033436"/>
            <a:ext cx="990936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  <a:t>VIRTUAL ASSISTANT</a:t>
            </a:r>
            <a:b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</a:br>
            <a:endParaRPr lang="en-US" sz="2400" b="1" dirty="0">
              <a:solidFill>
                <a:schemeClr val="accent1"/>
              </a:solidFill>
              <a:latin typeface="Cambria" panose="02040503050406030204" pitchFamily="18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  <a:t>AUTONOMOUS VEHICLES</a:t>
            </a:r>
            <a:b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</a:br>
            <a:endParaRPr lang="en-US" sz="2400" b="1" dirty="0">
              <a:solidFill>
                <a:schemeClr val="accent1"/>
              </a:solidFill>
              <a:latin typeface="Cambria" panose="02040503050406030204" pitchFamily="18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  <a:t>…</a:t>
            </a:r>
            <a:b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</a:br>
            <a:br>
              <a:rPr lang="en-US" sz="2400" dirty="0">
                <a:solidFill>
                  <a:schemeClr val="accent1"/>
                </a:solidFill>
                <a:latin typeface="Cambria" panose="02040503050406030204" pitchFamily="18" charset="0"/>
              </a:rPr>
            </a:br>
            <a:endParaRPr lang="en-US" sz="2400" dirty="0">
              <a:solidFill>
                <a:schemeClr val="accent1"/>
              </a:solidFill>
              <a:latin typeface="Cambria" panose="02040503050406030204" pitchFamily="18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34DFC7E-2DBC-5C40-8CAE-C285EA7E0BA7}"/>
              </a:ext>
            </a:extLst>
          </p:cNvPr>
          <p:cNvCxnSpPr>
            <a:cxnSpLocks/>
          </p:cNvCxnSpPr>
          <p:nvPr/>
        </p:nvCxnSpPr>
        <p:spPr>
          <a:xfrm>
            <a:off x="1378101" y="1753299"/>
            <a:ext cx="392541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6194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658608" y="1977060"/>
            <a:ext cx="812623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>
                <a:solidFill>
                  <a:schemeClr val="accent1"/>
                </a:solidFill>
                <a:latin typeface="Cambria" panose="02040503050406030204" pitchFamily="18" charset="0"/>
              </a:rPr>
              <a:t>EXAMPLES OF AI APPLICATIONS </a:t>
            </a:r>
          </a:p>
          <a:p>
            <a:r>
              <a:rPr lang="en-US" sz="3500" b="1" dirty="0">
                <a:solidFill>
                  <a:schemeClr val="accent1"/>
                </a:solidFill>
                <a:latin typeface="Cambria" panose="02040503050406030204" pitchFamily="18" charset="0"/>
              </a:rPr>
              <a:t>IN AFRICA?</a:t>
            </a:r>
          </a:p>
        </p:txBody>
      </p:sp>
      <p:pic>
        <p:nvPicPr>
          <p:cNvPr id="4" name="Graphic 3" descr="Thought bubble">
            <a:extLst>
              <a:ext uri="{FF2B5EF4-FFF2-40B4-BE49-F238E27FC236}">
                <a16:creationId xmlns:a16="http://schemas.microsoft.com/office/drawing/2014/main" id="{1C8CFF4D-0941-6D4D-8415-1FE82F60C1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34569" y="0"/>
            <a:ext cx="1686187" cy="1686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345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271768" y="1115051"/>
            <a:ext cx="91963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chemeClr val="accent1"/>
                </a:solidFill>
                <a:latin typeface="Cambria" panose="02040503050406030204" pitchFamily="18" charset="0"/>
              </a:rPr>
              <a:t>BY SECTORS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34DFC7E-2DBC-5C40-8CAE-C285EA7E0BA7}"/>
              </a:ext>
            </a:extLst>
          </p:cNvPr>
          <p:cNvCxnSpPr>
            <a:cxnSpLocks/>
          </p:cNvCxnSpPr>
          <p:nvPr/>
        </p:nvCxnSpPr>
        <p:spPr>
          <a:xfrm flipV="1">
            <a:off x="1378101" y="1669049"/>
            <a:ext cx="8477099" cy="842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87EA252-8E65-534C-BE07-A8BC021CA767}"/>
              </a:ext>
            </a:extLst>
          </p:cNvPr>
          <p:cNvSpPr txBox="1"/>
          <p:nvPr/>
        </p:nvSpPr>
        <p:spPr>
          <a:xfrm>
            <a:off x="1266717" y="1995336"/>
            <a:ext cx="990936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  <a:t>BANKING: M-</a:t>
            </a:r>
            <a:r>
              <a:rPr lang="en-US" sz="2400" b="1" dirty="0" err="1">
                <a:solidFill>
                  <a:schemeClr val="accent1"/>
                </a:solidFill>
                <a:latin typeface="Cambria" panose="02040503050406030204" pitchFamily="18" charset="0"/>
              </a:rPr>
              <a:t>Pesa</a:t>
            </a:r>
            <a: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  <a:t> (Kenya, Tanzania, SA), </a:t>
            </a:r>
          </a:p>
          <a:p>
            <a:pPr marL="342900" indent="-342900">
              <a:buFont typeface="Arial"/>
              <a:buChar char="•"/>
            </a:pPr>
            <a:endParaRPr lang="en-US" sz="2400" b="1" dirty="0">
              <a:solidFill>
                <a:schemeClr val="accent1"/>
              </a:solidFill>
              <a:latin typeface="Cambria" panose="02040503050406030204" pitchFamily="18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  <a:t>LOGISTICS: Zipline (Rwanda, Tanzania, Ghana)</a:t>
            </a:r>
            <a:b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</a:br>
            <a:endParaRPr lang="en-US" sz="2400" b="1" dirty="0">
              <a:solidFill>
                <a:schemeClr val="accent1"/>
              </a:solidFill>
              <a:latin typeface="Cambria" panose="02040503050406030204" pitchFamily="18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  <a:t>AGRICULTURE: Traceability, </a:t>
            </a:r>
            <a:r>
              <a:rPr lang="en-US" sz="2400" b="1" dirty="0" err="1">
                <a:solidFill>
                  <a:schemeClr val="accent1"/>
                </a:solidFill>
                <a:latin typeface="Cambria" panose="02040503050406030204" pitchFamily="18" charset="0"/>
              </a:rPr>
              <a:t>Twiga</a:t>
            </a:r>
            <a: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  <a:t>, </a:t>
            </a:r>
            <a:r>
              <a:rPr lang="en-US" sz="2400" b="1" dirty="0" err="1">
                <a:solidFill>
                  <a:schemeClr val="accent1"/>
                </a:solidFill>
                <a:latin typeface="Cambria" panose="02040503050406030204" pitchFamily="18" charset="0"/>
              </a:rPr>
              <a:t>Aerobotics</a:t>
            </a:r>
            <a: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  <a:t> (SA, Malawi, Zimbabwe),  …</a:t>
            </a:r>
            <a:b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</a:br>
            <a:endParaRPr lang="en-US" sz="2400" b="1" dirty="0">
              <a:solidFill>
                <a:schemeClr val="accent1"/>
              </a:solidFill>
              <a:latin typeface="Cambria" panose="02040503050406030204" pitchFamily="18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  <a:t>HEALTH: Sophia Genetics (Morocco, Cameroon)</a:t>
            </a:r>
            <a:b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</a:br>
            <a:endParaRPr lang="en-US" sz="2400" b="1" dirty="0">
              <a:solidFill>
                <a:schemeClr val="accent1"/>
              </a:solidFill>
              <a:latin typeface="Cambria" panose="02040503050406030204" pitchFamily="18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  <a:t>…</a:t>
            </a:r>
            <a:b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</a:br>
            <a:br>
              <a:rPr lang="en-US" sz="2400" dirty="0">
                <a:solidFill>
                  <a:schemeClr val="accent1"/>
                </a:solidFill>
                <a:latin typeface="Cambria" panose="02040503050406030204" pitchFamily="18" charset="0"/>
              </a:rPr>
            </a:br>
            <a:endParaRPr lang="en-US" sz="2400" dirty="0">
              <a:solidFill>
                <a:schemeClr val="accent1"/>
              </a:solidFill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1590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513338" y="1738043"/>
            <a:ext cx="868806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chemeClr val="accent1"/>
                </a:solidFill>
                <a:latin typeface="Cambria" panose="02040503050406030204" pitchFamily="18" charset="0"/>
              </a:rPr>
              <a:t>AI NUTS AND BOLTS DEMYSTIFIED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571E43F-CCA3-BB47-A7AF-81B47EA888E0}"/>
              </a:ext>
            </a:extLst>
          </p:cNvPr>
          <p:cNvCxnSpPr>
            <a:cxnSpLocks/>
          </p:cNvCxnSpPr>
          <p:nvPr/>
        </p:nvCxnSpPr>
        <p:spPr>
          <a:xfrm>
            <a:off x="2300750" y="1879133"/>
            <a:ext cx="0" cy="129840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2168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666228" y="2563800"/>
            <a:ext cx="812623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>
                <a:solidFill>
                  <a:schemeClr val="accent1"/>
                </a:solidFill>
                <a:latin typeface="Cambria" panose="02040503050406030204" pitchFamily="18" charset="0"/>
              </a:rPr>
              <a:t>AI &amp; DEEP LEARNING IS MIMICING WORKING OF THE HUMAN BRAIN?</a:t>
            </a:r>
          </a:p>
        </p:txBody>
      </p:sp>
      <p:pic>
        <p:nvPicPr>
          <p:cNvPr id="4" name="Graphic 3" descr="Thought bubble">
            <a:extLst>
              <a:ext uri="{FF2B5EF4-FFF2-40B4-BE49-F238E27FC236}">
                <a16:creationId xmlns:a16="http://schemas.microsoft.com/office/drawing/2014/main" id="{1C8CFF4D-0941-6D4D-8415-1FE82F60C1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34569" y="0"/>
            <a:ext cx="1686187" cy="1686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95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271768" y="1115051"/>
            <a:ext cx="91963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>
                <a:solidFill>
                  <a:schemeClr val="accent1"/>
                </a:solidFill>
                <a:latin typeface="Cambria" panose="02040503050406030204" pitchFamily="18" charset="0"/>
              </a:rPr>
              <a:t>OBJECTIVES</a:t>
            </a:r>
            <a:endParaRPr lang="en-US" sz="3000" b="1" dirty="0">
              <a:solidFill>
                <a:schemeClr val="accent1"/>
              </a:solidFill>
              <a:latin typeface="Cambria" panose="020405030504060302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263001" y="2119527"/>
            <a:ext cx="990936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romanUcPeriod"/>
            </a:pPr>
            <a: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  <a:t>PROVIDE KEYS TO NAVIGATE AI APPLICATIONS UNIVERSE</a:t>
            </a:r>
            <a:b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</a:br>
            <a:endParaRPr lang="en-US" sz="2400" b="1" dirty="0">
              <a:solidFill>
                <a:schemeClr val="accent1"/>
              </a:solidFill>
              <a:latin typeface="Cambria" panose="02040503050406030204" pitchFamily="18" charset="0"/>
            </a:endParaRPr>
          </a:p>
          <a:p>
            <a:pPr marL="457200" indent="-457200">
              <a:buFont typeface="+mj-lt"/>
              <a:buAutoNum type="romanUcPeriod"/>
            </a:pPr>
            <a: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  <a:t>EXEMPLIFY STATE-OF-THE-ART AI APPLICATIONS</a:t>
            </a:r>
            <a:b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</a:br>
            <a:endParaRPr lang="en-US" sz="2400" b="1" dirty="0">
              <a:solidFill>
                <a:schemeClr val="accent1"/>
              </a:solidFill>
              <a:latin typeface="Cambria" panose="02040503050406030204" pitchFamily="18" charset="0"/>
            </a:endParaRPr>
          </a:p>
          <a:p>
            <a:pPr marL="457200" indent="-457200">
              <a:buFont typeface="+mj-lt"/>
              <a:buAutoNum type="romanUcPeriod"/>
            </a:pPr>
            <a: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  <a:t>DEMYSTIFY AI TECHNICAL JARGON AND APPROACHES</a:t>
            </a:r>
            <a:b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</a:br>
            <a:endParaRPr lang="en-US" sz="2400" b="1" dirty="0">
              <a:solidFill>
                <a:schemeClr val="accent1"/>
              </a:solidFill>
              <a:latin typeface="Cambria" panose="02040503050406030204" pitchFamily="18" charset="0"/>
            </a:endParaRPr>
          </a:p>
          <a:p>
            <a:pPr marL="457200" indent="-457200">
              <a:buFont typeface="+mj-lt"/>
              <a:buAutoNum type="romanUcPeriod"/>
            </a:pPr>
            <a: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  <a:t>GENERAL METHODOLOGY/PIPELINE </a:t>
            </a:r>
            <a:b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</a:br>
            <a:endParaRPr lang="en-US" sz="2400" b="1" dirty="0">
              <a:solidFill>
                <a:schemeClr val="accent1"/>
              </a:solidFill>
              <a:latin typeface="Cambria" panose="02040503050406030204" pitchFamily="18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87DD880-A801-CF44-B185-6C8437EA2653}"/>
              </a:ext>
            </a:extLst>
          </p:cNvPr>
          <p:cNvCxnSpPr>
            <a:cxnSpLocks/>
          </p:cNvCxnSpPr>
          <p:nvPr/>
        </p:nvCxnSpPr>
        <p:spPr>
          <a:xfrm>
            <a:off x="1378101" y="1753299"/>
            <a:ext cx="848217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0411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271768" y="1115051"/>
            <a:ext cx="91963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chemeClr val="accent1"/>
                </a:solidFill>
                <a:latin typeface="Cambria" panose="02040503050406030204" pitchFamily="18" charset="0"/>
              </a:rPr>
              <a:t>CLASSICAL STATISTICS MINDSET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829723C-F16D-A344-8A30-EA7814BAB058}"/>
              </a:ext>
            </a:extLst>
          </p:cNvPr>
          <p:cNvCxnSpPr>
            <a:cxnSpLocks/>
          </p:cNvCxnSpPr>
          <p:nvPr/>
        </p:nvCxnSpPr>
        <p:spPr>
          <a:xfrm>
            <a:off x="1378101" y="1753299"/>
            <a:ext cx="1031097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0567FB40-0B07-B74F-BBBC-1F9EC9F493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0001" y="1858951"/>
            <a:ext cx="6010324" cy="41783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25412E6-3DC9-2147-B691-12F936C79AB2}"/>
              </a:ext>
            </a:extLst>
          </p:cNvPr>
          <p:cNvSpPr txBox="1"/>
          <p:nvPr/>
        </p:nvSpPr>
        <p:spPr>
          <a:xfrm>
            <a:off x="6384788" y="2112176"/>
            <a:ext cx="99093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b="1" dirty="0">
                <a:solidFill>
                  <a:schemeClr val="accent1"/>
                </a:solidFill>
                <a:latin typeface="Cambria" panose="02040503050406030204" pitchFamily="18" charset="0"/>
              </a:rPr>
              <a:t>ASSUME THAT MODELS WITH HIGH</a:t>
            </a:r>
            <a:br>
              <a:rPr lang="en-US" sz="2000" b="1" dirty="0">
                <a:solidFill>
                  <a:schemeClr val="accent1"/>
                </a:solidFill>
                <a:latin typeface="Cambria" panose="02040503050406030204" pitchFamily="18" charset="0"/>
              </a:rPr>
            </a:br>
            <a:r>
              <a:rPr lang="en-US" sz="2000" b="1" dirty="0">
                <a:solidFill>
                  <a:schemeClr val="accent1"/>
                </a:solidFill>
                <a:latin typeface="Cambria" panose="02040503050406030204" pitchFamily="18" charset="0"/>
              </a:rPr>
              <a:t>EXPLANATORY POWER ARE INHERENTLY</a:t>
            </a:r>
            <a:br>
              <a:rPr lang="en-US" sz="2000" b="1" dirty="0">
                <a:solidFill>
                  <a:schemeClr val="accent1"/>
                </a:solidFill>
                <a:latin typeface="Cambria" panose="02040503050406030204" pitchFamily="18" charset="0"/>
              </a:rPr>
            </a:br>
            <a:r>
              <a:rPr lang="en-US" sz="2000" b="1" dirty="0">
                <a:solidFill>
                  <a:schemeClr val="accent1"/>
                </a:solidFill>
                <a:latin typeface="Cambria" panose="02040503050406030204" pitchFamily="18" charset="0"/>
              </a:rPr>
              <a:t> OF HIGH PREDICTIVE POWER</a:t>
            </a:r>
            <a:br>
              <a:rPr lang="en-US" sz="2000" dirty="0">
                <a:solidFill>
                  <a:schemeClr val="accent1"/>
                </a:solidFill>
                <a:latin typeface="Cambria" panose="02040503050406030204" pitchFamily="18" charset="0"/>
              </a:rPr>
            </a:br>
            <a:endParaRPr lang="en-US" sz="2000" dirty="0">
              <a:solidFill>
                <a:schemeClr val="accent1"/>
              </a:solidFill>
              <a:latin typeface="Cambria" panose="020405030504060302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2F15380-6C72-3342-AF27-F25340ABF168}"/>
              </a:ext>
            </a:extLst>
          </p:cNvPr>
          <p:cNvSpPr/>
          <p:nvPr/>
        </p:nvSpPr>
        <p:spPr>
          <a:xfrm>
            <a:off x="1448436" y="6142902"/>
            <a:ext cx="35648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hlinkClick r:id="rId4"/>
              </a:rPr>
              <a:t>https://</a:t>
            </a:r>
            <a:r>
              <a:rPr lang="fr-FR" dirty="0" err="1">
                <a:hlinkClick r:id="rId4"/>
              </a:rPr>
              <a:t>arxiv.org</a:t>
            </a:r>
            <a:r>
              <a:rPr lang="fr-FR" dirty="0">
                <a:hlinkClick r:id="rId4"/>
              </a:rPr>
              <a:t>/</a:t>
            </a:r>
            <a:r>
              <a:rPr lang="fr-FR" dirty="0" err="1">
                <a:hlinkClick r:id="rId4"/>
              </a:rPr>
              <a:t>pdf</a:t>
            </a:r>
            <a:r>
              <a:rPr lang="fr-FR" dirty="0">
                <a:hlinkClick r:id="rId4"/>
              </a:rPr>
              <a:t>/1101.0891.pdf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29770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271768" y="1115051"/>
            <a:ext cx="91963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chemeClr val="accent1"/>
                </a:solidFill>
                <a:latin typeface="Cambria" panose="02040503050406030204" pitchFamily="18" charset="0"/>
              </a:rPr>
              <a:t>MACHINE LEARNING MINDSET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25412E6-3DC9-2147-B691-12F936C79AB2}"/>
              </a:ext>
            </a:extLst>
          </p:cNvPr>
          <p:cNvSpPr txBox="1"/>
          <p:nvPr/>
        </p:nvSpPr>
        <p:spPr>
          <a:xfrm>
            <a:off x="5094143" y="2076210"/>
            <a:ext cx="99093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  <a:t>FOCUS IS GIVEN ON PREDICTIVE POWER</a:t>
            </a:r>
            <a:b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</a:br>
            <a: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  <a:t>BASED ON MONITORED/CHOSEN </a:t>
            </a:r>
            <a:b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</a:br>
            <a: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  <a:t>EVALUATION METRICS</a:t>
            </a:r>
            <a:endParaRPr lang="en-US" sz="2400" dirty="0">
              <a:solidFill>
                <a:schemeClr val="accent1"/>
              </a:solidFill>
              <a:latin typeface="Cambria" panose="02040503050406030204" pitchFamily="18" charset="0"/>
            </a:endParaRPr>
          </a:p>
        </p:txBody>
      </p:sp>
      <p:pic>
        <p:nvPicPr>
          <p:cNvPr id="4" name="Picture 3" descr="machine_learning.png">
            <a:extLst>
              <a:ext uri="{FF2B5EF4-FFF2-40B4-BE49-F238E27FC236}">
                <a16:creationId xmlns:a16="http://schemas.microsoft.com/office/drawing/2014/main" id="{2CAB58FC-2034-D84A-B6D9-23AE52DB29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8101" y="2076210"/>
            <a:ext cx="3589958" cy="4248472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32FD2EC-8C43-534E-9557-01C7A68329A2}"/>
              </a:ext>
            </a:extLst>
          </p:cNvPr>
          <p:cNvCxnSpPr>
            <a:cxnSpLocks/>
          </p:cNvCxnSpPr>
          <p:nvPr/>
        </p:nvCxnSpPr>
        <p:spPr>
          <a:xfrm>
            <a:off x="1378101" y="1753299"/>
            <a:ext cx="967089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3210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513338" y="1738043"/>
            <a:ext cx="868806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chemeClr val="accent1"/>
                </a:solidFill>
                <a:latin typeface="Cambria" panose="02040503050406030204" pitchFamily="18" charset="0"/>
              </a:rPr>
              <a:t>PATTERN MATCHING MACHINE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571E43F-CCA3-BB47-A7AF-81B47EA888E0}"/>
              </a:ext>
            </a:extLst>
          </p:cNvPr>
          <p:cNvCxnSpPr>
            <a:cxnSpLocks/>
          </p:cNvCxnSpPr>
          <p:nvPr/>
        </p:nvCxnSpPr>
        <p:spPr>
          <a:xfrm>
            <a:off x="2300750" y="1879133"/>
            <a:ext cx="0" cy="129840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5855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271768" y="1115051"/>
            <a:ext cx="91963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chemeClr val="accent1"/>
                </a:solidFill>
                <a:latin typeface="Cambria" panose="02040503050406030204" pitchFamily="18" charset="0"/>
              </a:rPr>
              <a:t>IS THERE ANY PATTERN IN YOUR DATA?</a:t>
            </a:r>
          </a:p>
        </p:txBody>
      </p:sp>
      <p:pic>
        <p:nvPicPr>
          <p:cNvPr id="4" name="Picture 3" descr="linear-regression-feat-target.png">
            <a:extLst>
              <a:ext uri="{FF2B5EF4-FFF2-40B4-BE49-F238E27FC236}">
                <a16:creationId xmlns:a16="http://schemas.microsoft.com/office/drawing/2014/main" id="{C882FC92-E18F-DE47-AC3F-85D34B2BED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1768" y="1836033"/>
            <a:ext cx="7200800" cy="4062510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195087A-90F8-2743-8E30-5C5091EA1203}"/>
              </a:ext>
            </a:extLst>
          </p:cNvPr>
          <p:cNvCxnSpPr>
            <a:cxnSpLocks/>
          </p:cNvCxnSpPr>
          <p:nvPr/>
        </p:nvCxnSpPr>
        <p:spPr>
          <a:xfrm>
            <a:off x="1378101" y="1753299"/>
            <a:ext cx="682101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2215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271768" y="1115051"/>
            <a:ext cx="91963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chemeClr val="accent1"/>
                </a:solidFill>
                <a:latin typeface="Cambria" panose="02040503050406030204" pitchFamily="18" charset="0"/>
              </a:rPr>
              <a:t>BUT WHICH LINE?</a:t>
            </a:r>
          </a:p>
        </p:txBody>
      </p:sp>
      <p:pic>
        <p:nvPicPr>
          <p:cNvPr id="5" name="Picture 4" descr="regression-which-line.png">
            <a:extLst>
              <a:ext uri="{FF2B5EF4-FFF2-40B4-BE49-F238E27FC236}">
                <a16:creationId xmlns:a16="http://schemas.microsoft.com/office/drawing/2014/main" id="{38E4D261-407A-7248-AB9D-A87A39A887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1768" y="1885656"/>
            <a:ext cx="6054640" cy="4248472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AE9103E-E241-244D-A650-F0E5DAD624D2}"/>
              </a:ext>
            </a:extLst>
          </p:cNvPr>
          <p:cNvCxnSpPr>
            <a:cxnSpLocks/>
          </p:cNvCxnSpPr>
          <p:nvPr/>
        </p:nvCxnSpPr>
        <p:spPr>
          <a:xfrm>
            <a:off x="1378101" y="1753299"/>
            <a:ext cx="573897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3930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271768" y="1115051"/>
            <a:ext cx="91963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chemeClr val="accent1"/>
                </a:solidFill>
                <a:latin typeface="Cambria" panose="02040503050406030204" pitchFamily="18" charset="0"/>
              </a:rPr>
              <a:t>DEFINE AN EVALUATION METRIC?</a:t>
            </a:r>
          </a:p>
        </p:txBody>
      </p:sp>
      <p:pic>
        <p:nvPicPr>
          <p:cNvPr id="4" name="Picture 3" descr="regression-best-line-errors.png">
            <a:extLst>
              <a:ext uri="{FF2B5EF4-FFF2-40B4-BE49-F238E27FC236}">
                <a16:creationId xmlns:a16="http://schemas.microsoft.com/office/drawing/2014/main" id="{D7D56893-FF0A-3449-9E5D-EDC3993A8C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9417" y="1830139"/>
            <a:ext cx="6069245" cy="4248472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6A02EA0-2EAB-3F4B-89D9-84E4C1B57C59}"/>
              </a:ext>
            </a:extLst>
          </p:cNvPr>
          <p:cNvCxnSpPr>
            <a:cxnSpLocks/>
          </p:cNvCxnSpPr>
          <p:nvPr/>
        </p:nvCxnSpPr>
        <p:spPr>
          <a:xfrm>
            <a:off x="1378101" y="1753299"/>
            <a:ext cx="578469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4656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271768" y="1115051"/>
            <a:ext cx="91963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chemeClr val="accent1"/>
                </a:solidFill>
                <a:latin typeface="Cambria" panose="02040503050406030204" pitchFamily="18" charset="0"/>
              </a:rPr>
              <a:t>BUT NOW WHICH BEST LINE?</a:t>
            </a:r>
          </a:p>
        </p:txBody>
      </p:sp>
      <p:pic>
        <p:nvPicPr>
          <p:cNvPr id="5" name="Picture 4" descr="best-line-really.png">
            <a:extLst>
              <a:ext uri="{FF2B5EF4-FFF2-40B4-BE49-F238E27FC236}">
                <a16:creationId xmlns:a16="http://schemas.microsoft.com/office/drawing/2014/main" id="{BD149E30-8E97-254A-A85B-37AF0C6D76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0241" y="1908516"/>
            <a:ext cx="5642501" cy="4248472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7B13B42-F69E-C145-A857-1CE58CC2608F}"/>
              </a:ext>
            </a:extLst>
          </p:cNvPr>
          <p:cNvCxnSpPr>
            <a:cxnSpLocks/>
          </p:cNvCxnSpPr>
          <p:nvPr/>
        </p:nvCxnSpPr>
        <p:spPr>
          <a:xfrm>
            <a:off x="1378101" y="1753299"/>
            <a:ext cx="529701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9158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271768" y="1115051"/>
            <a:ext cx="91963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chemeClr val="accent1"/>
                </a:solidFill>
                <a:latin typeface="Cambria" panose="02040503050406030204" pitchFamily="18" charset="0"/>
              </a:rPr>
              <a:t>MODEL CAPACITY: WHICH ONE IS BEST?</a:t>
            </a:r>
          </a:p>
        </p:txBody>
      </p:sp>
      <p:pic>
        <p:nvPicPr>
          <p:cNvPr id="4" name="Picture 3" descr="polynomial-1-2-100.png">
            <a:extLst>
              <a:ext uri="{FF2B5EF4-FFF2-40B4-BE49-F238E27FC236}">
                <a16:creationId xmlns:a16="http://schemas.microsoft.com/office/drawing/2014/main" id="{AA4DF9AF-D828-1B48-8CF9-4C8728CE88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139" y="1873681"/>
            <a:ext cx="6906490" cy="4248472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4D1EC42-A080-B949-B828-D275D9E5650B}"/>
              </a:ext>
            </a:extLst>
          </p:cNvPr>
          <p:cNvCxnSpPr>
            <a:cxnSpLocks/>
          </p:cNvCxnSpPr>
          <p:nvPr/>
        </p:nvCxnSpPr>
        <p:spPr>
          <a:xfrm>
            <a:off x="1378101" y="1753299"/>
            <a:ext cx="692769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2013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271768" y="1115051"/>
            <a:ext cx="91963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chemeClr val="accent1"/>
                </a:solidFill>
                <a:latin typeface="Cambria" panose="02040503050406030204" pitchFamily="18" charset="0"/>
              </a:rPr>
              <a:t>DEEP LEARNING AND CLASSIFICATION</a:t>
            </a:r>
          </a:p>
        </p:txBody>
      </p:sp>
      <p:pic>
        <p:nvPicPr>
          <p:cNvPr id="4" name="Picture 3" descr="dog-vs-cat-kaggle.png">
            <a:extLst>
              <a:ext uri="{FF2B5EF4-FFF2-40B4-BE49-F238E27FC236}">
                <a16:creationId xmlns:a16="http://schemas.microsoft.com/office/drawing/2014/main" id="{1F825E97-91CC-6748-957D-EC2E462E7F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5954" y="2100181"/>
            <a:ext cx="5531688" cy="3072187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55116C4-1E79-8149-A9C5-F9D9057EA4D8}"/>
              </a:ext>
            </a:extLst>
          </p:cNvPr>
          <p:cNvCxnSpPr>
            <a:cxnSpLocks/>
          </p:cNvCxnSpPr>
          <p:nvPr/>
        </p:nvCxnSpPr>
        <p:spPr>
          <a:xfrm>
            <a:off x="1378101" y="1753299"/>
            <a:ext cx="663051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1484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271768" y="1115051"/>
            <a:ext cx="91963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chemeClr val="accent1"/>
                </a:solidFill>
                <a:latin typeface="Cambria" panose="02040503050406030204" pitchFamily="18" charset="0"/>
              </a:rPr>
              <a:t>LOGISTIC REGRESSION 1/4</a:t>
            </a:r>
          </a:p>
        </p:txBody>
      </p:sp>
      <p:pic>
        <p:nvPicPr>
          <p:cNvPr id="5" name="Picture 4" descr="binary_target_linear_regression.png">
            <a:extLst>
              <a:ext uri="{FF2B5EF4-FFF2-40B4-BE49-F238E27FC236}">
                <a16:creationId xmlns:a16="http://schemas.microsoft.com/office/drawing/2014/main" id="{8CA16CBE-53D1-D740-80EA-51750420B5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1768" y="1854926"/>
            <a:ext cx="5639795" cy="4197558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664D822-CC95-9942-BCAD-7E88ECE3D7B9}"/>
              </a:ext>
            </a:extLst>
          </p:cNvPr>
          <p:cNvCxnSpPr>
            <a:cxnSpLocks/>
          </p:cNvCxnSpPr>
          <p:nvPr/>
        </p:nvCxnSpPr>
        <p:spPr>
          <a:xfrm>
            <a:off x="1378101" y="1753299"/>
            <a:ext cx="531987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9710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513338" y="1738043"/>
            <a:ext cx="868806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chemeClr val="accent1"/>
                </a:solidFill>
                <a:latin typeface="Cambria" panose="02040503050406030204" pitchFamily="18" charset="0"/>
              </a:rPr>
              <a:t>NAVIGATE AI APPLICATIONS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513338" y="2506777"/>
            <a:ext cx="73506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/>
                </a:solidFill>
                <a:latin typeface="Cambria" panose="02040503050406030204" pitchFamily="18" charset="0"/>
              </a:rPr>
              <a:t>A FULL UNIVERSE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571E43F-CCA3-BB47-A7AF-81B47EA888E0}"/>
              </a:ext>
            </a:extLst>
          </p:cNvPr>
          <p:cNvCxnSpPr>
            <a:cxnSpLocks/>
          </p:cNvCxnSpPr>
          <p:nvPr/>
        </p:nvCxnSpPr>
        <p:spPr>
          <a:xfrm>
            <a:off x="2300750" y="1879133"/>
            <a:ext cx="0" cy="94026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9689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271768" y="1115051"/>
            <a:ext cx="91963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chemeClr val="accent1"/>
                </a:solidFill>
                <a:latin typeface="Cambria" panose="02040503050406030204" pitchFamily="18" charset="0"/>
              </a:rPr>
              <a:t>LOGISTIC REGRESSION 2/4: ACTIVATION FUNCTION</a:t>
            </a:r>
          </a:p>
        </p:txBody>
      </p:sp>
      <p:pic>
        <p:nvPicPr>
          <p:cNvPr id="4" name="Picture 3" descr="sigmoid-function.png">
            <a:extLst>
              <a:ext uri="{FF2B5EF4-FFF2-40B4-BE49-F238E27FC236}">
                <a16:creationId xmlns:a16="http://schemas.microsoft.com/office/drawing/2014/main" id="{951C07EF-5164-6848-8F86-28B8040373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3824" y="1952058"/>
            <a:ext cx="5804939" cy="4248472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2F750F8-CB20-B842-8BCD-A74835F3AFED}"/>
              </a:ext>
            </a:extLst>
          </p:cNvPr>
          <p:cNvCxnSpPr>
            <a:cxnSpLocks/>
          </p:cNvCxnSpPr>
          <p:nvPr/>
        </p:nvCxnSpPr>
        <p:spPr>
          <a:xfrm>
            <a:off x="1378101" y="1753299"/>
            <a:ext cx="890889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5145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271768" y="1115051"/>
            <a:ext cx="91963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chemeClr val="accent1"/>
                </a:solidFill>
                <a:latin typeface="Cambria" panose="02040503050406030204" pitchFamily="18" charset="0"/>
              </a:rPr>
              <a:t>BIOLOGICAL NEURON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2F750F8-CB20-B842-8BCD-A74835F3AFED}"/>
              </a:ext>
            </a:extLst>
          </p:cNvPr>
          <p:cNvCxnSpPr>
            <a:cxnSpLocks/>
          </p:cNvCxnSpPr>
          <p:nvPr/>
        </p:nvCxnSpPr>
        <p:spPr>
          <a:xfrm>
            <a:off x="1378101" y="1753299"/>
            <a:ext cx="836025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AAAA6AD6-9020-A744-92CC-7B42378AF4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8101" y="1837550"/>
            <a:ext cx="5791672" cy="365501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B3D6DC8-621F-5141-936D-04609FBBA79F}"/>
              </a:ext>
            </a:extLst>
          </p:cNvPr>
          <p:cNvSpPr/>
          <p:nvPr/>
        </p:nvSpPr>
        <p:spPr>
          <a:xfrm>
            <a:off x="1271768" y="5576815"/>
            <a:ext cx="85347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hlinkClick r:id="rId4"/>
              </a:rPr>
              <a:t>https://en.wikipedia.org/wiki/Neuron#/media/File:Blausen_0657_MultipolarNeuron.png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91371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271768" y="1115051"/>
            <a:ext cx="1013537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chemeClr val="accent1"/>
                </a:solidFill>
                <a:latin typeface="Cambria" panose="02040503050406030204" pitchFamily="18" charset="0"/>
              </a:rPr>
              <a:t>MULTIPLE LAYERS IN BIOLOGICAL NEURON NETWORK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2F750F8-CB20-B842-8BCD-A74835F3AFED}"/>
              </a:ext>
            </a:extLst>
          </p:cNvPr>
          <p:cNvCxnSpPr>
            <a:cxnSpLocks/>
          </p:cNvCxnSpPr>
          <p:nvPr/>
        </p:nvCxnSpPr>
        <p:spPr>
          <a:xfrm>
            <a:off x="1378101" y="1753299"/>
            <a:ext cx="947277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3B3D6DC8-621F-5141-936D-04609FBBA79F}"/>
              </a:ext>
            </a:extLst>
          </p:cNvPr>
          <p:cNvSpPr/>
          <p:nvPr/>
        </p:nvSpPr>
        <p:spPr>
          <a:xfrm>
            <a:off x="1271768" y="5576815"/>
            <a:ext cx="45078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hlinkClick r:id="rId3"/>
              </a:rPr>
              <a:t>https://</a:t>
            </a:r>
            <a:r>
              <a:rPr lang="fr-FR" dirty="0" err="1">
                <a:hlinkClick r:id="rId3"/>
              </a:rPr>
              <a:t>en.wikipedia.org</a:t>
            </a:r>
            <a:r>
              <a:rPr lang="fr-FR" dirty="0">
                <a:hlinkClick r:id="rId3"/>
              </a:rPr>
              <a:t>/wiki/</a:t>
            </a:r>
            <a:r>
              <a:rPr lang="fr-FR" dirty="0" err="1">
                <a:hlinkClick r:id="rId3"/>
              </a:rPr>
              <a:t>Cerebral_cortex</a:t>
            </a:r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3AD7DA-501D-7241-AB87-550076DBD7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3843247" y="-283988"/>
            <a:ext cx="2566448" cy="7709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038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271768" y="1115051"/>
            <a:ext cx="91963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chemeClr val="accent1"/>
                </a:solidFill>
                <a:latin typeface="Cambria" panose="02040503050406030204" pitchFamily="18" charset="0"/>
              </a:rPr>
              <a:t>LOGISTIC REGRESSION 3/4: AT CRUISING SPEED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151BA0A-D762-DE4B-AE31-6D365CC4BA1E}"/>
              </a:ext>
            </a:extLst>
          </p:cNvPr>
          <p:cNvSpPr/>
          <p:nvPr/>
        </p:nvSpPr>
        <p:spPr>
          <a:xfrm>
            <a:off x="1372324" y="6005736"/>
            <a:ext cx="33883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hlinkClick r:id="rId3"/>
              </a:rPr>
              <a:t>http://</a:t>
            </a:r>
            <a:r>
              <a:rPr lang="fr-FR" dirty="0" err="1">
                <a:hlinkClick r:id="rId3"/>
              </a:rPr>
              <a:t>playground.tensorflow.org</a:t>
            </a:r>
            <a:r>
              <a:rPr lang="fr-FR" dirty="0">
                <a:hlinkClick r:id="rId3"/>
              </a:rPr>
              <a:t>/</a:t>
            </a:r>
            <a:endParaRPr lang="fr-FR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88D9F0F-F6A9-FB4D-9FF2-D95E5A5F4514}"/>
              </a:ext>
            </a:extLst>
          </p:cNvPr>
          <p:cNvSpPr/>
          <p:nvPr/>
        </p:nvSpPr>
        <p:spPr>
          <a:xfrm>
            <a:off x="4822940" y="6005736"/>
            <a:ext cx="23977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hlinkClick r:id="rId4"/>
              </a:rPr>
              <a:t>https://</a:t>
            </a:r>
            <a:r>
              <a:rPr lang="fr-FR" dirty="0" err="1">
                <a:hlinkClick r:id="rId4"/>
              </a:rPr>
              <a:t>goo.gl</a:t>
            </a:r>
            <a:r>
              <a:rPr lang="fr-FR" dirty="0">
                <a:hlinkClick r:id="rId4"/>
              </a:rPr>
              <a:t>/d5wwH3</a:t>
            </a:r>
            <a:endParaRPr lang="fr-FR" dirty="0"/>
          </a:p>
        </p:txBody>
      </p:sp>
      <p:pic>
        <p:nvPicPr>
          <p:cNvPr id="9" name="Picture 8" descr="tf-logistic-regression-easy.png">
            <a:extLst>
              <a:ext uri="{FF2B5EF4-FFF2-40B4-BE49-F238E27FC236}">
                <a16:creationId xmlns:a16="http://schemas.microsoft.com/office/drawing/2014/main" id="{E5F1A38E-14E7-CC44-ABBF-83CD6C64BA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4578" y="1757264"/>
            <a:ext cx="7043701" cy="4248471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C43B399-D3FD-A244-8916-7DE2A7BAA35C}"/>
              </a:ext>
            </a:extLst>
          </p:cNvPr>
          <p:cNvCxnSpPr>
            <a:cxnSpLocks/>
          </p:cNvCxnSpPr>
          <p:nvPr/>
        </p:nvCxnSpPr>
        <p:spPr>
          <a:xfrm>
            <a:off x="1378101" y="1753299"/>
            <a:ext cx="826881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2256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271768" y="1115051"/>
            <a:ext cx="91963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chemeClr val="accent1"/>
                </a:solidFill>
                <a:latin typeface="Cambria" panose="02040503050406030204" pitchFamily="18" charset="0"/>
              </a:rPr>
              <a:t>LOGISTIC REGRESSION 4/4: IN TROUBLE</a:t>
            </a:r>
          </a:p>
        </p:txBody>
      </p:sp>
      <p:pic>
        <p:nvPicPr>
          <p:cNvPr id="7" name="Picture 6" descr="tf-logistic-regression-in-trouble.png">
            <a:extLst>
              <a:ext uri="{FF2B5EF4-FFF2-40B4-BE49-F238E27FC236}">
                <a16:creationId xmlns:a16="http://schemas.microsoft.com/office/drawing/2014/main" id="{2B7BB3D3-D6AA-324F-9ED0-39B76A09B0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7636" y="1791636"/>
            <a:ext cx="6962773" cy="4248472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F4DB25F-0F49-8A4C-A146-6E7269D0956E}"/>
              </a:ext>
            </a:extLst>
          </p:cNvPr>
          <p:cNvCxnSpPr>
            <a:cxnSpLocks/>
          </p:cNvCxnSpPr>
          <p:nvPr/>
        </p:nvCxnSpPr>
        <p:spPr>
          <a:xfrm>
            <a:off x="1378101" y="1753299"/>
            <a:ext cx="7052308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0990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271768" y="1115051"/>
            <a:ext cx="91963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chemeClr val="accent1"/>
                </a:solidFill>
                <a:latin typeface="Cambria" panose="02040503050406030204" pitchFamily="18" charset="0"/>
              </a:rPr>
              <a:t>NEURAL NET COMES ON STAGE</a:t>
            </a:r>
          </a:p>
        </p:txBody>
      </p:sp>
      <p:pic>
        <p:nvPicPr>
          <p:cNvPr id="4" name="Picture 3" descr="tf-neural-net-basic.png">
            <a:extLst>
              <a:ext uri="{FF2B5EF4-FFF2-40B4-BE49-F238E27FC236}">
                <a16:creationId xmlns:a16="http://schemas.microsoft.com/office/drawing/2014/main" id="{1B3369C1-28AF-B14E-A81C-332959B4A3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1584" y="1853715"/>
            <a:ext cx="6484847" cy="424847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1E9BA03-CC53-8F4B-9FA9-FA3D71114D01}"/>
              </a:ext>
            </a:extLst>
          </p:cNvPr>
          <p:cNvSpPr/>
          <p:nvPr/>
        </p:nvSpPr>
        <p:spPr>
          <a:xfrm>
            <a:off x="1340624" y="6102187"/>
            <a:ext cx="22511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hlinkClick r:id="rId4"/>
              </a:rPr>
              <a:t>https://</a:t>
            </a:r>
            <a:r>
              <a:rPr lang="fr-FR" dirty="0" err="1">
                <a:hlinkClick r:id="rId4"/>
              </a:rPr>
              <a:t>goo.gl</a:t>
            </a:r>
            <a:r>
              <a:rPr lang="fr-FR" dirty="0">
                <a:hlinkClick r:id="rId4"/>
              </a:rPr>
              <a:t>/</a:t>
            </a:r>
            <a:r>
              <a:rPr lang="fr-FR" dirty="0" err="1">
                <a:hlinkClick r:id="rId4"/>
              </a:rPr>
              <a:t>ngcvpV</a:t>
            </a:r>
            <a:endParaRPr lang="fr-FR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61D7EC6-D428-4F4F-ADC3-2729A9D8C267}"/>
              </a:ext>
            </a:extLst>
          </p:cNvPr>
          <p:cNvCxnSpPr>
            <a:cxnSpLocks/>
          </p:cNvCxnSpPr>
          <p:nvPr/>
        </p:nvCxnSpPr>
        <p:spPr>
          <a:xfrm>
            <a:off x="1378101" y="1753299"/>
            <a:ext cx="650833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6639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271768" y="1115051"/>
            <a:ext cx="91963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chemeClr val="accent1"/>
                </a:solidFill>
                <a:latin typeface="Cambria" panose="02040503050406030204" pitchFamily="18" charset="0"/>
              </a:rPr>
              <a:t>A “DEEP” NEURAL NET COMES ON STAGE</a:t>
            </a:r>
          </a:p>
        </p:txBody>
      </p:sp>
      <p:pic>
        <p:nvPicPr>
          <p:cNvPr id="7" name="Picture 6" descr="tf-deep-neural-net-to-the-rescue.png">
            <a:extLst>
              <a:ext uri="{FF2B5EF4-FFF2-40B4-BE49-F238E27FC236}">
                <a16:creationId xmlns:a16="http://schemas.microsoft.com/office/drawing/2014/main" id="{0CA801A6-8C2D-144C-BE2D-FFEB06B5DC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2308" y="1887832"/>
            <a:ext cx="6481479" cy="424847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7992013-CC68-EC4F-8474-17E6AF2CFE57}"/>
              </a:ext>
            </a:extLst>
          </p:cNvPr>
          <p:cNvSpPr/>
          <p:nvPr/>
        </p:nvSpPr>
        <p:spPr>
          <a:xfrm>
            <a:off x="1271768" y="6187447"/>
            <a:ext cx="22284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hlinkClick r:id="rId4"/>
              </a:rPr>
              <a:t>https://</a:t>
            </a:r>
            <a:r>
              <a:rPr lang="fr-FR" dirty="0" err="1">
                <a:hlinkClick r:id="rId4"/>
              </a:rPr>
              <a:t>goo.gl</a:t>
            </a:r>
            <a:r>
              <a:rPr lang="fr-FR" dirty="0">
                <a:hlinkClick r:id="rId4"/>
              </a:rPr>
              <a:t>/6BJ83E</a:t>
            </a:r>
            <a:endParaRPr lang="fr-FR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75C2E84-115D-C94E-9DD1-9CE805C63E8B}"/>
              </a:ext>
            </a:extLst>
          </p:cNvPr>
          <p:cNvCxnSpPr>
            <a:cxnSpLocks/>
          </p:cNvCxnSpPr>
          <p:nvPr/>
        </p:nvCxnSpPr>
        <p:spPr>
          <a:xfrm>
            <a:off x="1378101" y="1753299"/>
            <a:ext cx="698865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6526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271768" y="1115051"/>
            <a:ext cx="91963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chemeClr val="accent1"/>
                </a:solidFill>
                <a:latin typeface="Cambria" panose="02040503050406030204" pitchFamily="18" charset="0"/>
              </a:rPr>
              <a:t>A “DEEP” NEURAL NET COMES ON STAGE</a:t>
            </a:r>
          </a:p>
        </p:txBody>
      </p:sp>
      <p:pic>
        <p:nvPicPr>
          <p:cNvPr id="7" name="Picture 6" descr="tf-deep-neural-net-to-the-rescue.png">
            <a:extLst>
              <a:ext uri="{FF2B5EF4-FFF2-40B4-BE49-F238E27FC236}">
                <a16:creationId xmlns:a16="http://schemas.microsoft.com/office/drawing/2014/main" id="{0CA801A6-8C2D-144C-BE2D-FFEB06B5DC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2308" y="1887832"/>
            <a:ext cx="6481479" cy="424847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7992013-CC68-EC4F-8474-17E6AF2CFE57}"/>
              </a:ext>
            </a:extLst>
          </p:cNvPr>
          <p:cNvSpPr/>
          <p:nvPr/>
        </p:nvSpPr>
        <p:spPr>
          <a:xfrm>
            <a:off x="1271768" y="6187447"/>
            <a:ext cx="22284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hlinkClick r:id="rId4"/>
              </a:rPr>
              <a:t>https://</a:t>
            </a:r>
            <a:r>
              <a:rPr lang="fr-FR" dirty="0" err="1">
                <a:hlinkClick r:id="rId4"/>
              </a:rPr>
              <a:t>goo.gl</a:t>
            </a:r>
            <a:r>
              <a:rPr lang="fr-FR" dirty="0">
                <a:hlinkClick r:id="rId4"/>
              </a:rPr>
              <a:t>/6BJ83E</a:t>
            </a:r>
            <a:endParaRPr lang="fr-FR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75C2E84-115D-C94E-9DD1-9CE805C63E8B}"/>
              </a:ext>
            </a:extLst>
          </p:cNvPr>
          <p:cNvCxnSpPr>
            <a:cxnSpLocks/>
          </p:cNvCxnSpPr>
          <p:nvPr/>
        </p:nvCxnSpPr>
        <p:spPr>
          <a:xfrm>
            <a:off x="1378101" y="1753299"/>
            <a:ext cx="698865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8867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513338" y="1738043"/>
            <a:ext cx="868806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chemeClr val="accent1"/>
                </a:solidFill>
                <a:latin typeface="Cambria" panose="02040503050406030204" pitchFamily="18" charset="0"/>
              </a:rPr>
              <a:t>FINETUNE YOUR “MOULD”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571E43F-CCA3-BB47-A7AF-81B47EA888E0}"/>
              </a:ext>
            </a:extLst>
          </p:cNvPr>
          <p:cNvCxnSpPr>
            <a:cxnSpLocks/>
          </p:cNvCxnSpPr>
          <p:nvPr/>
        </p:nvCxnSpPr>
        <p:spPr>
          <a:xfrm>
            <a:off x="2300750" y="1879133"/>
            <a:ext cx="0" cy="97074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E6135F50-ECE5-B44A-A3CF-E3E6AFC462CA}"/>
              </a:ext>
            </a:extLst>
          </p:cNvPr>
          <p:cNvSpPr txBox="1"/>
          <p:nvPr/>
        </p:nvSpPr>
        <p:spPr>
          <a:xfrm>
            <a:off x="2513338" y="2506777"/>
            <a:ext cx="73506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/>
                </a:solidFill>
                <a:latin typeface="Cambria" panose="02040503050406030204" pitchFamily="18" charset="0"/>
              </a:rPr>
              <a:t>OVERFITTING AND UNDERFITTING</a:t>
            </a:r>
          </a:p>
        </p:txBody>
      </p:sp>
    </p:spTree>
    <p:extLst>
      <p:ext uri="{BB962C8B-B14F-4D97-AF65-F5344CB8AC3E}">
        <p14:creationId xmlns:p14="http://schemas.microsoft.com/office/powerpoint/2010/main" val="4075214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271768" y="1115051"/>
            <a:ext cx="91963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chemeClr val="accent1"/>
                </a:solidFill>
                <a:latin typeface="Cambria" panose="02040503050406030204" pitchFamily="18" charset="0"/>
              </a:rPr>
              <a:t>RIGHT DATA &amp; RIGHT MODEL CAPACITY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75C2E84-115D-C94E-9DD1-9CE805C63E8B}"/>
              </a:ext>
            </a:extLst>
          </p:cNvPr>
          <p:cNvCxnSpPr>
            <a:cxnSpLocks/>
          </p:cNvCxnSpPr>
          <p:nvPr/>
        </p:nvCxnSpPr>
        <p:spPr>
          <a:xfrm>
            <a:off x="1378101" y="1753299"/>
            <a:ext cx="692007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47C7004A-2ACB-AE4E-BE2A-4D08B5C8DF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9580" y="2505195"/>
            <a:ext cx="2274425" cy="308924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C79D79D-F6A1-CF41-A010-14F62CE41988}"/>
              </a:ext>
            </a:extLst>
          </p:cNvPr>
          <p:cNvSpPr/>
          <p:nvPr/>
        </p:nvSpPr>
        <p:spPr>
          <a:xfrm>
            <a:off x="1271768" y="2031415"/>
            <a:ext cx="3163072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accent1"/>
                </a:solidFill>
                <a:latin typeface="Cambria" panose="02040503050406030204" pitchFamily="18" charset="0"/>
              </a:rPr>
              <a:t>TRAINING DATASET</a:t>
            </a:r>
            <a:b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</a:br>
            <a:endParaRPr lang="en-US" sz="2400" b="1" dirty="0">
              <a:solidFill>
                <a:schemeClr val="accent1"/>
              </a:solidFill>
              <a:latin typeface="Cambria" panose="02040503050406030204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BDCFBDE-C017-1C4F-95CA-6B0B2ED5CF33}"/>
              </a:ext>
            </a:extLst>
          </p:cNvPr>
          <p:cNvSpPr/>
          <p:nvPr/>
        </p:nvSpPr>
        <p:spPr>
          <a:xfrm>
            <a:off x="4799828" y="2043530"/>
            <a:ext cx="386411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accent1"/>
                </a:solidFill>
                <a:latin typeface="Cambria" panose="02040503050406030204" pitchFamily="18" charset="0"/>
              </a:rPr>
              <a:t>MODEL “MOULD”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5C48ACE-AB7B-9E45-A7A6-E335A4BB3F10}"/>
              </a:ext>
            </a:extLst>
          </p:cNvPr>
          <p:cNvSpPr/>
          <p:nvPr/>
        </p:nvSpPr>
        <p:spPr>
          <a:xfrm>
            <a:off x="7851145" y="2031415"/>
            <a:ext cx="386411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accent1"/>
                </a:solidFill>
                <a:latin typeface="Cambria" panose="02040503050406030204" pitchFamily="18" charset="0"/>
              </a:rPr>
              <a:t>TEST DATASET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8229E91-D7E4-8A42-8C4C-35DD775FCE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0785" y="2535982"/>
            <a:ext cx="4043513" cy="305845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BC58E60-7823-C141-ADF6-0472DC5A907F}"/>
              </a:ext>
            </a:extLst>
          </p:cNvPr>
          <p:cNvSpPr txBox="1"/>
          <p:nvPr/>
        </p:nvSpPr>
        <p:spPr>
          <a:xfrm>
            <a:off x="10219197" y="5634504"/>
            <a:ext cx="19304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PHOTO BY KENICHI HIGASHI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16281FF-285C-354F-8A66-D34811373F42}"/>
              </a:ext>
            </a:extLst>
          </p:cNvPr>
          <p:cNvSpPr/>
          <p:nvPr/>
        </p:nvSpPr>
        <p:spPr>
          <a:xfrm>
            <a:off x="4876889" y="5678289"/>
            <a:ext cx="370999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200" dirty="0"/>
              <a:t>http://www.20th.ch/</a:t>
            </a:r>
            <a:r>
              <a:rPr lang="fr-FR" sz="1200" dirty="0" err="1"/>
              <a:t>antiquites_industrielles_objets.htm</a:t>
            </a:r>
            <a:endParaRPr lang="fr-FR" sz="12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55FBC7E-9A7F-8A4E-AB87-203A5C7EE5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3059" y="2543295"/>
            <a:ext cx="2765541" cy="300492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B6F3A04-5AF0-0C42-848D-5BF6F09B3F60}"/>
              </a:ext>
            </a:extLst>
          </p:cNvPr>
          <p:cNvSpPr txBox="1"/>
          <p:nvPr/>
        </p:nvSpPr>
        <p:spPr>
          <a:xfrm>
            <a:off x="1408581" y="5690771"/>
            <a:ext cx="15315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https://</a:t>
            </a:r>
            <a:r>
              <a:rPr lang="fr-FR" sz="1200" dirty="0" err="1"/>
              <a:t>goo.gl</a:t>
            </a:r>
            <a:r>
              <a:rPr lang="fr-FR" sz="1200" dirty="0"/>
              <a:t>/i2RCXF</a:t>
            </a:r>
          </a:p>
        </p:txBody>
      </p:sp>
    </p:spTree>
    <p:extLst>
      <p:ext uri="{BB962C8B-B14F-4D97-AF65-F5344CB8AC3E}">
        <p14:creationId xmlns:p14="http://schemas.microsoft.com/office/powerpoint/2010/main" val="2628372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658608" y="1977060"/>
            <a:ext cx="812623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>
                <a:solidFill>
                  <a:schemeClr val="accent1"/>
                </a:solidFill>
                <a:latin typeface="Cambria" panose="02040503050406030204" pitchFamily="18" charset="0"/>
              </a:rPr>
              <a:t>LIST AI APPLICATIONS YOU CAN THINK OF</a:t>
            </a:r>
            <a:br>
              <a:rPr lang="en-US" sz="3500" b="1" dirty="0">
                <a:solidFill>
                  <a:schemeClr val="accent1"/>
                </a:solidFill>
                <a:latin typeface="Cambria" panose="02040503050406030204" pitchFamily="18" charset="0"/>
              </a:rPr>
            </a:br>
            <a:endParaRPr lang="en-US" sz="3500" b="1" dirty="0">
              <a:solidFill>
                <a:schemeClr val="accent1"/>
              </a:solidFill>
              <a:latin typeface="Cambria" panose="02040503050406030204" pitchFamily="18" charset="0"/>
            </a:endParaRPr>
          </a:p>
          <a:p>
            <a:r>
              <a:rPr lang="en-US" sz="3500" b="1" dirty="0">
                <a:solidFill>
                  <a:schemeClr val="accent1"/>
                </a:solidFill>
                <a:latin typeface="Cambria" panose="02040503050406030204" pitchFamily="18" charset="0"/>
              </a:rPr>
              <a:t>HOW COULD YOU GROUP THEM?</a:t>
            </a:r>
          </a:p>
        </p:txBody>
      </p:sp>
      <p:pic>
        <p:nvPicPr>
          <p:cNvPr id="4" name="Graphic 3" descr="Thought bubble">
            <a:extLst>
              <a:ext uri="{FF2B5EF4-FFF2-40B4-BE49-F238E27FC236}">
                <a16:creationId xmlns:a16="http://schemas.microsoft.com/office/drawing/2014/main" id="{1C8CFF4D-0941-6D4D-8415-1FE82F60C1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34569" y="0"/>
            <a:ext cx="1686187" cy="1686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673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271768" y="1115051"/>
            <a:ext cx="91963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chemeClr val="accent1"/>
                </a:solidFill>
                <a:latin typeface="Cambria" panose="02040503050406030204" pitchFamily="18" charset="0"/>
              </a:rPr>
              <a:t>UNIVERSAL WORKFLOW ON DEEP LEARNING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75C2E84-115D-C94E-9DD1-9CE805C63E8B}"/>
              </a:ext>
            </a:extLst>
          </p:cNvPr>
          <p:cNvCxnSpPr>
            <a:cxnSpLocks/>
          </p:cNvCxnSpPr>
          <p:nvPr/>
        </p:nvCxnSpPr>
        <p:spPr>
          <a:xfrm>
            <a:off x="1378101" y="1753299"/>
            <a:ext cx="854313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2E431165-A2F8-BF48-8B74-BF094B1434E4}"/>
              </a:ext>
            </a:extLst>
          </p:cNvPr>
          <p:cNvSpPr txBox="1"/>
          <p:nvPr/>
        </p:nvSpPr>
        <p:spPr>
          <a:xfrm>
            <a:off x="1275701" y="2033436"/>
            <a:ext cx="990936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  <a:t>DEFINE THE PROBLEM AND ASSEMBLE A DATASET</a:t>
            </a:r>
            <a:b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</a:br>
            <a:endParaRPr lang="en-US" sz="2400" b="1" dirty="0">
              <a:solidFill>
                <a:schemeClr val="accent1"/>
              </a:solidFill>
              <a:latin typeface="Cambria" panose="02040503050406030204" pitchFamily="18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  <a:t>CHOOSE A MEASURE OF SUCCESS &amp; DECIDE ON AN EVALUATION PROTOCOL</a:t>
            </a:r>
            <a:b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</a:br>
            <a:endParaRPr lang="en-US" sz="2400" b="1" dirty="0">
              <a:solidFill>
                <a:schemeClr val="accent1"/>
              </a:solidFill>
              <a:latin typeface="Cambria" panose="02040503050406030204" pitchFamily="18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  <a:t>PREPARE DATA</a:t>
            </a:r>
            <a:b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</a:br>
            <a:endParaRPr lang="en-US" sz="2400" b="1" dirty="0">
              <a:solidFill>
                <a:schemeClr val="accent1"/>
              </a:solidFill>
              <a:latin typeface="Cambria" panose="02040503050406030204" pitchFamily="18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  <a:t>DEVELOP A MODEL THAT DOES BETTER THAN A BASELINE</a:t>
            </a:r>
            <a:b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</a:br>
            <a:endParaRPr lang="en-US" sz="2400" b="1" dirty="0">
              <a:solidFill>
                <a:schemeClr val="accent1"/>
              </a:solidFill>
              <a:latin typeface="Cambria" panose="02040503050406030204" pitchFamily="18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  <a:t>TWEAK CAPACITY BY TUNING YOUR HYPERPARAMETERS</a:t>
            </a:r>
          </a:p>
          <a:p>
            <a:br>
              <a:rPr lang="en-US" sz="2400" dirty="0">
                <a:solidFill>
                  <a:schemeClr val="accent1"/>
                </a:solidFill>
                <a:latin typeface="Cambria" panose="02040503050406030204" pitchFamily="18" charset="0"/>
              </a:rPr>
            </a:br>
            <a:endParaRPr lang="en-US" sz="2400" dirty="0">
              <a:solidFill>
                <a:schemeClr val="accent1"/>
              </a:solidFill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8913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271768" y="1115051"/>
            <a:ext cx="91963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chemeClr val="accent1"/>
                </a:solidFill>
                <a:latin typeface="Cambria" panose="02040503050406030204" pitchFamily="18" charset="0"/>
              </a:rPr>
              <a:t>AI VS. HUMAN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90F6B0-97E9-7749-9A12-2929B02736C6}"/>
              </a:ext>
            </a:extLst>
          </p:cNvPr>
          <p:cNvSpPr txBox="1"/>
          <p:nvPr/>
        </p:nvSpPr>
        <p:spPr>
          <a:xfrm>
            <a:off x="5869961" y="2174149"/>
            <a:ext cx="572005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  <a:t>DEEP LEARNING &gt; HUMAN-LEVEL PERFORMANCE</a:t>
            </a:r>
            <a:b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</a:br>
            <a:endParaRPr lang="en-US" sz="2400" b="1" dirty="0">
              <a:solidFill>
                <a:schemeClr val="accent1"/>
              </a:solidFill>
              <a:latin typeface="Cambria" panose="02040503050406030204" pitchFamily="18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  <a:t>BUT IN PARTICULAR DOMAINS (IMAGE RECOGNITION, …)</a:t>
            </a:r>
            <a:b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</a:br>
            <a:endParaRPr lang="en-US" sz="2400" b="1" dirty="0">
              <a:solidFill>
                <a:schemeClr val="accent1"/>
              </a:solidFill>
              <a:latin typeface="Cambria" panose="02040503050406030204" pitchFamily="18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  <a:t>BUT ON VERY SPECIFIC/NARROW TASKS [FOR NOW]</a:t>
            </a:r>
            <a:b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</a:br>
            <a:endParaRPr lang="en-US" sz="2400" b="1" dirty="0">
              <a:solidFill>
                <a:schemeClr val="accent1"/>
              </a:solidFill>
              <a:latin typeface="Cambria" panose="02040503050406030204" pitchFamily="18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2B15595-B45A-3E41-ABDB-470A88264D53}"/>
              </a:ext>
            </a:extLst>
          </p:cNvPr>
          <p:cNvCxnSpPr>
            <a:cxnSpLocks/>
          </p:cNvCxnSpPr>
          <p:nvPr/>
        </p:nvCxnSpPr>
        <p:spPr>
          <a:xfrm>
            <a:off x="1378101" y="1753299"/>
            <a:ext cx="954135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612C4666-E3E4-AC4E-BEC5-F40350C63F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8101" y="1998353"/>
            <a:ext cx="4266490" cy="364599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5B1B9AD-5DEA-F94C-96D8-F33119DEFB3A}"/>
              </a:ext>
            </a:extLst>
          </p:cNvPr>
          <p:cNvSpPr/>
          <p:nvPr/>
        </p:nvSpPr>
        <p:spPr>
          <a:xfrm>
            <a:off x="1271768" y="5704732"/>
            <a:ext cx="36819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hlinkClick r:id="rId4"/>
              </a:rPr>
              <a:t>https://</a:t>
            </a:r>
            <a:r>
              <a:rPr lang="fr-FR" dirty="0" err="1">
                <a:hlinkClick r:id="rId4"/>
              </a:rPr>
              <a:t>arxiv.org</a:t>
            </a:r>
            <a:r>
              <a:rPr lang="fr-FR" dirty="0">
                <a:hlinkClick r:id="rId4"/>
              </a:rPr>
              <a:t>/</a:t>
            </a:r>
            <a:r>
              <a:rPr lang="fr-FR" dirty="0" err="1">
                <a:hlinkClick r:id="rId4"/>
              </a:rPr>
              <a:t>pdf</a:t>
            </a:r>
            <a:r>
              <a:rPr lang="fr-FR" dirty="0">
                <a:hlinkClick r:id="rId4"/>
              </a:rPr>
              <a:t>/1802.07228.pdf</a:t>
            </a:r>
            <a:endParaRPr lang="fr-FR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F542431-C6B1-F741-8CFF-ED8041211A32}"/>
              </a:ext>
            </a:extLst>
          </p:cNvPr>
          <p:cNvSpPr/>
          <p:nvPr/>
        </p:nvSpPr>
        <p:spPr>
          <a:xfrm>
            <a:off x="1271768" y="6005484"/>
            <a:ext cx="27763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hlinkClick r:id="rId5"/>
              </a:rPr>
              <a:t>http://</a:t>
            </a:r>
            <a:r>
              <a:rPr lang="fr-FR" dirty="0" err="1">
                <a:hlinkClick r:id="rId5"/>
              </a:rPr>
              <a:t>www.image-net.org</a:t>
            </a:r>
            <a:r>
              <a:rPr lang="fr-FR" dirty="0">
                <a:hlinkClick r:id="rId5"/>
              </a:rPr>
              <a:t>/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17890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513338" y="1738043"/>
            <a:ext cx="868806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chemeClr val="accent1"/>
                </a:solidFill>
                <a:latin typeface="Cambria" panose="02040503050406030204" pitchFamily="18" charset="0"/>
              </a:rPr>
              <a:t>REINFORCEMENT LEARNING</a:t>
            </a:r>
          </a:p>
          <a:p>
            <a:r>
              <a:rPr lang="en-US" sz="5000" b="1" dirty="0">
                <a:solidFill>
                  <a:schemeClr val="accent1"/>
                </a:solidFill>
                <a:latin typeface="Cambria" panose="02040503050406030204" pitchFamily="18" charset="0"/>
              </a:rPr>
              <a:t>IN THE SPOTLIGHT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571E43F-CCA3-BB47-A7AF-81B47EA888E0}"/>
              </a:ext>
            </a:extLst>
          </p:cNvPr>
          <p:cNvCxnSpPr>
            <a:cxnSpLocks/>
          </p:cNvCxnSpPr>
          <p:nvPr/>
        </p:nvCxnSpPr>
        <p:spPr>
          <a:xfrm>
            <a:off x="2300750" y="1879133"/>
            <a:ext cx="0" cy="382062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CE8D543-D3B1-D244-A4F8-40E60129932B}"/>
              </a:ext>
            </a:extLst>
          </p:cNvPr>
          <p:cNvSpPr txBox="1"/>
          <p:nvPr/>
        </p:nvSpPr>
        <p:spPr>
          <a:xfrm>
            <a:off x="2513338" y="3387030"/>
            <a:ext cx="73506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/>
                </a:solidFill>
                <a:latin typeface="Cambria" panose="02040503050406030204" pitchFamily="18" charset="0"/>
              </a:rPr>
              <a:t>FORTHCOMING DEMO IN SESSION 10 …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8A953D4-A2B3-3B49-9CD6-9017E3A80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7073" y="4052501"/>
            <a:ext cx="2957939" cy="1647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616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271768" y="1115051"/>
            <a:ext cx="91963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>
                <a:solidFill>
                  <a:schemeClr val="accent1"/>
                </a:solidFill>
                <a:latin typeface="Cambria" panose="02040503050406030204" pitchFamily="18" charset="0"/>
              </a:rPr>
              <a:t>BY “TECHNOLOGY“ TYPE</a:t>
            </a:r>
            <a:endParaRPr lang="en-US" sz="3000" b="1" dirty="0">
              <a:solidFill>
                <a:schemeClr val="accent1"/>
              </a:solidFill>
              <a:latin typeface="Cambria" panose="020405030504060302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275701" y="1868336"/>
            <a:ext cx="9909364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  <a:t>IMAGE RECOGNITION</a:t>
            </a:r>
            <a:b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</a:br>
            <a:endParaRPr lang="en-US" sz="2400" b="1" dirty="0">
              <a:solidFill>
                <a:schemeClr val="accent1"/>
              </a:solidFill>
              <a:latin typeface="Cambria" panose="02040503050406030204" pitchFamily="18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  <a:t>OBJECT DETECTION</a:t>
            </a:r>
            <a:b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</a:br>
            <a:endParaRPr lang="en-US" sz="2400" b="1" dirty="0">
              <a:solidFill>
                <a:schemeClr val="accent1"/>
              </a:solidFill>
              <a:latin typeface="Cambria" panose="02040503050406030204" pitchFamily="18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  <a:t>NATURAL LANGUAGE PROCESSING, SPEECH RECOGNITION</a:t>
            </a:r>
            <a:b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</a:br>
            <a:endParaRPr lang="en-US" sz="2400" b="1" dirty="0">
              <a:solidFill>
                <a:schemeClr val="accent1"/>
              </a:solidFill>
              <a:latin typeface="Cambria" panose="02040503050406030204" pitchFamily="18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  <a:t>TIME SERIES PREDICTION</a:t>
            </a:r>
            <a:b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</a:br>
            <a:endParaRPr lang="en-US" sz="2400" b="1" dirty="0">
              <a:solidFill>
                <a:schemeClr val="accent1"/>
              </a:solidFill>
              <a:latin typeface="Cambria" panose="02040503050406030204" pitchFamily="18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  <a:t>ROBOTIC</a:t>
            </a:r>
            <a:b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</a:br>
            <a:endParaRPr lang="en-US" sz="2400" b="1" dirty="0">
              <a:solidFill>
                <a:schemeClr val="accent1"/>
              </a:solidFill>
              <a:latin typeface="Cambria" panose="02040503050406030204" pitchFamily="18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  <a:t>GAMES &amp; SIMULATION </a:t>
            </a:r>
            <a:b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</a:br>
            <a:br>
              <a:rPr lang="en-US" sz="2400" dirty="0">
                <a:solidFill>
                  <a:schemeClr val="accent1"/>
                </a:solidFill>
                <a:latin typeface="Cambria" panose="02040503050406030204" pitchFamily="18" charset="0"/>
              </a:rPr>
            </a:br>
            <a:endParaRPr lang="en-US" sz="2400" dirty="0">
              <a:solidFill>
                <a:schemeClr val="accent1"/>
              </a:solidFill>
              <a:latin typeface="Cambria" panose="02040503050406030204" pitchFamily="18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6F45948-CF12-EE47-A047-F9980A1F02CD}"/>
              </a:ext>
            </a:extLst>
          </p:cNvPr>
          <p:cNvCxnSpPr>
            <a:cxnSpLocks/>
          </p:cNvCxnSpPr>
          <p:nvPr/>
        </p:nvCxnSpPr>
        <p:spPr>
          <a:xfrm>
            <a:off x="1378101" y="1753299"/>
            <a:ext cx="842883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3481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271768" y="1115051"/>
            <a:ext cx="91963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chemeClr val="accent1"/>
                </a:solidFill>
                <a:latin typeface="Cambria" panose="02040503050406030204" pitchFamily="18" charset="0"/>
              </a:rPr>
              <a:t>BY ACTIVITY SECTORS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275701" y="1830236"/>
            <a:ext cx="9909364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  <a:t>HEALTH</a:t>
            </a:r>
            <a:b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</a:br>
            <a:endParaRPr lang="en-US" sz="2400" b="1" dirty="0">
              <a:solidFill>
                <a:schemeClr val="accent1"/>
              </a:solidFill>
              <a:latin typeface="Cambria" panose="02040503050406030204" pitchFamily="18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  <a:t>AGRICULTURE, ENVIRONMENT</a:t>
            </a:r>
            <a:b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</a:br>
            <a:endParaRPr lang="en-US" sz="2400" b="1" dirty="0">
              <a:solidFill>
                <a:schemeClr val="accent1"/>
              </a:solidFill>
              <a:latin typeface="Cambria" panose="02040503050406030204" pitchFamily="18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  <a:t>EDUCATION &amp; SCIENCE</a:t>
            </a:r>
            <a:b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</a:br>
            <a:endParaRPr lang="en-US" sz="2400" b="1" dirty="0">
              <a:solidFill>
                <a:schemeClr val="accent1"/>
              </a:solidFill>
              <a:latin typeface="Cambria" panose="02040503050406030204" pitchFamily="18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  <a:t>INDUSTRY</a:t>
            </a:r>
            <a:b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</a:br>
            <a:endParaRPr lang="en-US" sz="2400" b="1" dirty="0">
              <a:solidFill>
                <a:schemeClr val="accent1"/>
              </a:solidFill>
              <a:latin typeface="Cambria" panose="02040503050406030204" pitchFamily="18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  <a:t>DEFENCE</a:t>
            </a:r>
            <a:b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</a:br>
            <a:endParaRPr lang="en-US" sz="2400" b="1" dirty="0">
              <a:solidFill>
                <a:schemeClr val="accent1"/>
              </a:solidFill>
              <a:latin typeface="Cambria" panose="02040503050406030204" pitchFamily="18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  <a:t>FINANCE (ATS)</a:t>
            </a:r>
            <a:b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</a:br>
            <a:endParaRPr lang="en-US" sz="2400" b="1" dirty="0">
              <a:solidFill>
                <a:schemeClr val="accent1"/>
              </a:solidFill>
              <a:latin typeface="Cambria" panose="02040503050406030204" pitchFamily="18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  <a:t>...</a:t>
            </a:r>
            <a:b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</a:br>
            <a:br>
              <a:rPr lang="en-US" sz="2400" dirty="0">
                <a:solidFill>
                  <a:schemeClr val="accent1"/>
                </a:solidFill>
                <a:latin typeface="Cambria" panose="02040503050406030204" pitchFamily="18" charset="0"/>
              </a:rPr>
            </a:br>
            <a:endParaRPr lang="en-US" sz="2400" dirty="0">
              <a:solidFill>
                <a:schemeClr val="accent1"/>
              </a:solidFill>
              <a:latin typeface="Cambria" panose="02040503050406030204" pitchFamily="18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2051892-43AB-FA4D-9736-835F0625C22E}"/>
              </a:ext>
            </a:extLst>
          </p:cNvPr>
          <p:cNvCxnSpPr>
            <a:cxnSpLocks/>
          </p:cNvCxnSpPr>
          <p:nvPr/>
        </p:nvCxnSpPr>
        <p:spPr>
          <a:xfrm>
            <a:off x="1378101" y="1753299"/>
            <a:ext cx="456549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2301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271768" y="1115051"/>
            <a:ext cx="91963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chemeClr val="accent1"/>
                </a:solidFill>
                <a:latin typeface="Cambria" panose="02040503050406030204" pitchFamily="18" charset="0"/>
              </a:rPr>
              <a:t>BUT MANY ARE TRANSECTORAL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275701" y="2198536"/>
            <a:ext cx="9909364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  <a:t>TRANSPORTATION</a:t>
            </a:r>
            <a:b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</a:br>
            <a:endParaRPr lang="en-US" sz="2400" b="1" dirty="0">
              <a:solidFill>
                <a:schemeClr val="accent1"/>
              </a:solidFill>
              <a:latin typeface="Cambria" panose="02040503050406030204" pitchFamily="18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  <a:t>LOGISTICS - Ex. of O2O (Online to Offline services)</a:t>
            </a:r>
            <a:b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</a:br>
            <a:endParaRPr lang="en-US" sz="2400" b="1" dirty="0">
              <a:solidFill>
                <a:schemeClr val="accent1"/>
              </a:solidFill>
              <a:latin typeface="Cambria" panose="02040503050406030204" pitchFamily="18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  <a:t>ENERGY</a:t>
            </a:r>
            <a:b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</a:br>
            <a:endParaRPr lang="en-US" sz="2400" b="1" dirty="0">
              <a:solidFill>
                <a:schemeClr val="accent1"/>
              </a:solidFill>
              <a:latin typeface="Cambria" panose="02040503050406030204" pitchFamily="18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  <a:t>VIRTUAL ASSISTANT</a:t>
            </a:r>
            <a:b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</a:br>
            <a:endParaRPr lang="en-US" sz="2400" b="1" dirty="0">
              <a:solidFill>
                <a:schemeClr val="accent1"/>
              </a:solidFill>
              <a:latin typeface="Cambria" panose="02040503050406030204" pitchFamily="18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  <a:t>...</a:t>
            </a:r>
            <a:b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</a:br>
            <a:br>
              <a:rPr lang="en-US" sz="2400" dirty="0">
                <a:solidFill>
                  <a:schemeClr val="accent1"/>
                </a:solidFill>
                <a:latin typeface="Cambria" panose="02040503050406030204" pitchFamily="18" charset="0"/>
              </a:rPr>
            </a:br>
            <a:endParaRPr lang="en-US" sz="2400" dirty="0">
              <a:solidFill>
                <a:schemeClr val="accent1"/>
              </a:solidFill>
              <a:latin typeface="Cambria" panose="02040503050406030204" pitchFamily="18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8FB960B-91CD-3B4F-B566-87813A1C8C85}"/>
              </a:ext>
            </a:extLst>
          </p:cNvPr>
          <p:cNvCxnSpPr>
            <a:cxnSpLocks/>
          </p:cNvCxnSpPr>
          <p:nvPr/>
        </p:nvCxnSpPr>
        <p:spPr>
          <a:xfrm>
            <a:off x="1378101" y="1753299"/>
            <a:ext cx="7942068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9696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513338" y="1738043"/>
            <a:ext cx="868806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chemeClr val="accent1"/>
                </a:solidFill>
                <a:latin typeface="Cambria" panose="02040503050406030204" pitchFamily="18" charset="0"/>
              </a:rPr>
              <a:t>QUICK TOUR OF SOME AI</a:t>
            </a:r>
          </a:p>
          <a:p>
            <a:r>
              <a:rPr lang="en-US" sz="5000" b="1" dirty="0">
                <a:solidFill>
                  <a:schemeClr val="accent1"/>
                </a:solidFill>
                <a:latin typeface="Cambria" panose="02040503050406030204" pitchFamily="18" charset="0"/>
              </a:rPr>
              <a:t>APPLICATIONS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571E43F-CCA3-BB47-A7AF-81B47EA888E0}"/>
              </a:ext>
            </a:extLst>
          </p:cNvPr>
          <p:cNvCxnSpPr>
            <a:cxnSpLocks/>
          </p:cNvCxnSpPr>
          <p:nvPr/>
        </p:nvCxnSpPr>
        <p:spPr>
          <a:xfrm>
            <a:off x="2300750" y="1879133"/>
            <a:ext cx="0" cy="128316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457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271768" y="1115051"/>
            <a:ext cx="91963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chemeClr val="accent1"/>
                </a:solidFill>
                <a:latin typeface="Cambria" panose="02040503050406030204" pitchFamily="18" charset="0"/>
              </a:rPr>
              <a:t>REAL TIME OBJECT DETECTION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1B24F27-76CE-ED42-8F3D-D89FBE4162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2080" y="1998899"/>
            <a:ext cx="6789239" cy="347534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D0260EC-A37A-7740-9796-33553F873E40}"/>
              </a:ext>
            </a:extLst>
          </p:cNvPr>
          <p:cNvSpPr/>
          <p:nvPr/>
        </p:nvSpPr>
        <p:spPr>
          <a:xfrm>
            <a:off x="1402080" y="5636452"/>
            <a:ext cx="35452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hlinkClick r:id="rId4"/>
              </a:rPr>
              <a:t>https://</a:t>
            </a:r>
            <a:r>
              <a:rPr lang="fr-FR" dirty="0" err="1">
                <a:hlinkClick r:id="rId4"/>
              </a:rPr>
              <a:t>pjreddie.com</a:t>
            </a:r>
            <a:r>
              <a:rPr lang="fr-FR" dirty="0">
                <a:hlinkClick r:id="rId4"/>
              </a:rPr>
              <a:t>/</a:t>
            </a:r>
            <a:r>
              <a:rPr lang="fr-FR" dirty="0" err="1">
                <a:hlinkClick r:id="rId4"/>
              </a:rPr>
              <a:t>darknet</a:t>
            </a:r>
            <a:r>
              <a:rPr lang="fr-FR" dirty="0">
                <a:hlinkClick r:id="rId4"/>
              </a:rPr>
              <a:t>/</a:t>
            </a:r>
            <a:r>
              <a:rPr lang="fr-FR" dirty="0" err="1">
                <a:hlinkClick r:id="rId4"/>
              </a:rPr>
              <a:t>yolo</a:t>
            </a:r>
            <a:r>
              <a:rPr lang="fr-FR" dirty="0">
                <a:hlinkClick r:id="rId4"/>
              </a:rPr>
              <a:t>/</a:t>
            </a:r>
            <a:endParaRPr lang="fr-FR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0B442D4-7556-2644-8AA5-C3C64A30D8CC}"/>
              </a:ext>
            </a:extLst>
          </p:cNvPr>
          <p:cNvCxnSpPr>
            <a:cxnSpLocks/>
          </p:cNvCxnSpPr>
          <p:nvPr/>
        </p:nvCxnSpPr>
        <p:spPr>
          <a:xfrm>
            <a:off x="1378101" y="1753299"/>
            <a:ext cx="6813218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6715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Marquee">
      <a:dk1>
        <a:srgbClr val="000000"/>
      </a:dk1>
      <a:lt1>
        <a:sysClr val="window" lastClr="FFFFFF"/>
      </a:lt1>
      <a:dk2>
        <a:srgbClr val="5E5E5E"/>
      </a:dk2>
      <a:lt2>
        <a:srgbClr val="DDDDDD"/>
      </a:lt2>
      <a:accent1>
        <a:srgbClr val="418AB3"/>
      </a:accent1>
      <a:accent2>
        <a:srgbClr val="A6B727"/>
      </a:accent2>
      <a:accent3>
        <a:srgbClr val="F69200"/>
      </a:accent3>
      <a:accent4>
        <a:srgbClr val="838383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64141</TotalTime>
  <Words>645</Words>
  <Application>Microsoft Macintosh PowerPoint</Application>
  <PresentationFormat>Widescreen</PresentationFormat>
  <Paragraphs>179</Paragraphs>
  <Slides>42</Slides>
  <Notes>42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7" baseType="lpstr">
      <vt:lpstr>Arial</vt:lpstr>
      <vt:lpstr>Calibri</vt:lpstr>
      <vt:lpstr>Cambria</vt:lpstr>
      <vt:lpstr>Verdana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ITU</Company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Njume-Ebong, Ahone</dc:creator>
  <cp:lastModifiedBy>Franck Albinet</cp:lastModifiedBy>
  <cp:revision>340</cp:revision>
  <cp:lastPrinted>2017-04-24T07:32:52Z</cp:lastPrinted>
  <dcterms:created xsi:type="dcterms:W3CDTF">2017-02-20T15:39:54Z</dcterms:created>
  <dcterms:modified xsi:type="dcterms:W3CDTF">2018-12-03T09:23:46Z</dcterms:modified>
</cp:coreProperties>
</file>